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6"/>
  </p:notesMasterIdLst>
  <p:handoutMasterIdLst>
    <p:handoutMasterId r:id="rId47"/>
  </p:handoutMasterIdLst>
  <p:sldIdLst>
    <p:sldId id="257" r:id="rId2"/>
    <p:sldId id="258" r:id="rId3"/>
    <p:sldId id="280" r:id="rId4"/>
    <p:sldId id="281" r:id="rId5"/>
    <p:sldId id="279" r:id="rId6"/>
    <p:sldId id="272" r:id="rId7"/>
    <p:sldId id="273" r:id="rId8"/>
    <p:sldId id="274" r:id="rId9"/>
    <p:sldId id="277" r:id="rId10"/>
    <p:sldId id="291" r:id="rId11"/>
    <p:sldId id="278" r:id="rId12"/>
    <p:sldId id="290" r:id="rId13"/>
    <p:sldId id="275" r:id="rId14"/>
    <p:sldId id="276" r:id="rId15"/>
    <p:sldId id="294" r:id="rId16"/>
    <p:sldId id="295" r:id="rId17"/>
    <p:sldId id="296" r:id="rId18"/>
    <p:sldId id="297" r:id="rId19"/>
    <p:sldId id="286" r:id="rId20"/>
    <p:sldId id="285" r:id="rId21"/>
    <p:sldId id="288" r:id="rId22"/>
    <p:sldId id="303" r:id="rId23"/>
    <p:sldId id="318" r:id="rId24"/>
    <p:sldId id="304" r:id="rId25"/>
    <p:sldId id="317" r:id="rId26"/>
    <p:sldId id="319" r:id="rId27"/>
    <p:sldId id="316" r:id="rId28"/>
    <p:sldId id="298" r:id="rId29"/>
    <p:sldId id="307" r:id="rId30"/>
    <p:sldId id="300" r:id="rId31"/>
    <p:sldId id="265" r:id="rId32"/>
    <p:sldId id="293" r:id="rId33"/>
    <p:sldId id="308" r:id="rId34"/>
    <p:sldId id="309" r:id="rId35"/>
    <p:sldId id="282" r:id="rId36"/>
    <p:sldId id="292" r:id="rId37"/>
    <p:sldId id="320" r:id="rId38"/>
    <p:sldId id="284" r:id="rId39"/>
    <p:sldId id="310" r:id="rId40"/>
    <p:sldId id="314" r:id="rId41"/>
    <p:sldId id="311" r:id="rId42"/>
    <p:sldId id="313" r:id="rId43"/>
    <p:sldId id="312" r:id="rId44"/>
    <p:sldId id="264" r:id="rId45"/>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270\Downloads\&#29976;&#29305;&#2229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工作表3!$B$1</c:f>
              <c:strCache>
                <c:ptCount val="1"/>
                <c:pt idx="0">
                  <c:v>開始日期</c:v>
                </c:pt>
              </c:strCache>
            </c:strRef>
          </c:tx>
          <c:spPr>
            <a:noFill/>
            <a:ln>
              <a:noFill/>
            </a:ln>
            <a:effectLst/>
          </c:spPr>
          <c:invertIfNegative val="0"/>
          <c:cat>
            <c:strRef>
              <c:f>工作表3!$A$2:$A$7</c:f>
              <c:strCache>
                <c:ptCount val="6"/>
                <c:pt idx="0">
                  <c:v>找資料、預想網站內容 </c:v>
                </c:pt>
                <c:pt idx="1">
                  <c:v>跟助教、教授溝通</c:v>
                </c:pt>
                <c:pt idx="2">
                  <c:v>網站架構實作</c:v>
                </c:pt>
                <c:pt idx="3">
                  <c:v>網站與資料庫結合</c:v>
                </c:pt>
                <c:pt idx="4">
                  <c:v>網站美化、動畫</c:v>
                </c:pt>
                <c:pt idx="5">
                  <c:v>網站優化</c:v>
                </c:pt>
              </c:strCache>
            </c:strRef>
          </c:cat>
          <c:val>
            <c:numRef>
              <c:f>工作表3!$B$2:$B$7</c:f>
              <c:numCache>
                <c:formatCode>m"月"d"日"</c:formatCode>
                <c:ptCount val="6"/>
                <c:pt idx="0">
                  <c:v>44641</c:v>
                </c:pt>
                <c:pt idx="1">
                  <c:v>44648</c:v>
                </c:pt>
                <c:pt idx="2">
                  <c:v>44676</c:v>
                </c:pt>
                <c:pt idx="3">
                  <c:v>44690</c:v>
                </c:pt>
                <c:pt idx="4">
                  <c:v>44704</c:v>
                </c:pt>
                <c:pt idx="5">
                  <c:v>44718</c:v>
                </c:pt>
              </c:numCache>
            </c:numRef>
          </c:val>
          <c:extLst>
            <c:ext xmlns:c16="http://schemas.microsoft.com/office/drawing/2014/chart" uri="{C3380CC4-5D6E-409C-BE32-E72D297353CC}">
              <c16:uniqueId val="{00000000-0050-478C-9ABE-4AF911AA4736}"/>
            </c:ext>
          </c:extLst>
        </c:ser>
        <c:ser>
          <c:idx val="1"/>
          <c:order val="1"/>
          <c:tx>
            <c:strRef>
              <c:f>工作表3!$C$1</c:f>
              <c:strCache>
                <c:ptCount val="1"/>
                <c:pt idx="0">
                  <c:v>天數</c:v>
                </c:pt>
              </c:strCache>
            </c:strRef>
          </c:tx>
          <c:spPr>
            <a:solidFill>
              <a:schemeClr val="accent4">
                <a:lumMod val="20000"/>
                <a:lumOff val="80000"/>
              </a:schemeClr>
            </a:solidFill>
            <a:ln>
              <a:noFill/>
            </a:ln>
            <a:effectLst/>
          </c:spPr>
          <c:invertIfNegative val="0"/>
          <c:cat>
            <c:strRef>
              <c:f>工作表3!$A$2:$A$7</c:f>
              <c:strCache>
                <c:ptCount val="6"/>
                <c:pt idx="0">
                  <c:v>找資料、預想網站內容 </c:v>
                </c:pt>
                <c:pt idx="1">
                  <c:v>跟助教、教授溝通</c:v>
                </c:pt>
                <c:pt idx="2">
                  <c:v>網站架構實作</c:v>
                </c:pt>
                <c:pt idx="3">
                  <c:v>網站與資料庫結合</c:v>
                </c:pt>
                <c:pt idx="4">
                  <c:v>網站美化、動畫</c:v>
                </c:pt>
                <c:pt idx="5">
                  <c:v>網站優化</c:v>
                </c:pt>
              </c:strCache>
            </c:strRef>
          </c:cat>
          <c:val>
            <c:numRef>
              <c:f>工作表3!$C$2:$C$7</c:f>
              <c:numCache>
                <c:formatCode>General</c:formatCode>
                <c:ptCount val="6"/>
                <c:pt idx="0">
                  <c:v>7</c:v>
                </c:pt>
                <c:pt idx="1">
                  <c:v>92</c:v>
                </c:pt>
                <c:pt idx="2">
                  <c:v>14</c:v>
                </c:pt>
                <c:pt idx="3">
                  <c:v>14</c:v>
                </c:pt>
                <c:pt idx="4">
                  <c:v>14</c:v>
                </c:pt>
                <c:pt idx="5">
                  <c:v>42</c:v>
                </c:pt>
              </c:numCache>
            </c:numRef>
          </c:val>
          <c:extLst>
            <c:ext xmlns:c16="http://schemas.microsoft.com/office/drawing/2014/chart" uri="{C3380CC4-5D6E-409C-BE32-E72D297353CC}">
              <c16:uniqueId val="{00000001-0050-478C-9ABE-4AF911AA4736}"/>
            </c:ext>
          </c:extLst>
        </c:ser>
        <c:dLbls>
          <c:showLegendKey val="0"/>
          <c:showVal val="0"/>
          <c:showCatName val="0"/>
          <c:showSerName val="0"/>
          <c:showPercent val="0"/>
          <c:showBubbleSize val="0"/>
        </c:dLbls>
        <c:gapWidth val="150"/>
        <c:overlap val="100"/>
        <c:axId val="221467552"/>
        <c:axId val="263284560"/>
      </c:barChart>
      <c:catAx>
        <c:axId val="2214675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63284560"/>
        <c:crosses val="autoZero"/>
        <c:auto val="1"/>
        <c:lblAlgn val="ctr"/>
        <c:lblOffset val="100"/>
        <c:noMultiLvlLbl val="0"/>
      </c:catAx>
      <c:valAx>
        <c:axId val="263284560"/>
        <c:scaling>
          <c:orientation val="minMax"/>
          <c:max val="44750"/>
          <c:min val="44641"/>
        </c:scaling>
        <c:delete val="0"/>
        <c:axPos val="t"/>
        <c:majorGridlines>
          <c:spPr>
            <a:ln w="9525" cap="flat" cmpd="sng" algn="ctr">
              <a:solidFill>
                <a:schemeClr val="tx1">
                  <a:lumMod val="15000"/>
                  <a:lumOff val="85000"/>
                </a:schemeClr>
              </a:solidFill>
              <a:round/>
            </a:ln>
            <a:effectLst/>
          </c:spPr>
        </c:majorGridlines>
        <c:numFmt formatCode="m&quot;月&quot;d&quot;日&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21467552"/>
        <c:crosses val="autoZero"/>
        <c:crossBetween val="between"/>
        <c:majorUnit val="7"/>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0261E5-B7A8-407C-8EC1-76B17CEB3BFC}" type="datetime1">
              <a:rPr lang="zh-TW" altLang="en-US" smtClean="0"/>
              <a:t>2022/6/6</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AEE62-6B03-446E-B028-1F2C67AA2CBE}" type="datetime1">
              <a:rPr lang="zh-TW" altLang="en-US" smtClean="0"/>
              <a:t>2022/6/6</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defRPr>
            </a:lvl1pPr>
          </a:lstStyle>
          <a:p>
            <a:pPr rtl="0"/>
            <a:r>
              <a:rPr lang="zh-TW" altLang="en-US" dirty="0"/>
              <a:t>按一下以編輯母片標題樣式</a:t>
            </a:r>
            <a:endParaRPr lang="en-US" dirty="0"/>
          </a:p>
        </p:txBody>
      </p:sp>
      <p:sp>
        <p:nvSpPr>
          <p:cNvPr id="3" name="副標題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TW" altLang="en-US" dirty="0"/>
              <a:t>按一下以編輯母片子標題樣式</a:t>
            </a:r>
            <a:endParaRPr lang="en-US" dirty="0"/>
          </a:p>
        </p:txBody>
      </p:sp>
      <p:cxnSp>
        <p:nvCxnSpPr>
          <p:cNvPr id="9" name="直線接點​​(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91E8D126-38DE-467F-A065-2775F6C58740}" type="datetime1">
              <a:rPr lang="zh-TW" altLang="en-US" smtClean="0"/>
              <a:t>2022/6/6</a:t>
            </a:fld>
            <a:endParaRPr lang="en-US" dirty="0"/>
          </a:p>
        </p:txBody>
      </p:sp>
      <p:sp>
        <p:nvSpPr>
          <p:cNvPr id="5" name="頁尾版面配置區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投影片編號預留位置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7AD90E0D-C35F-4A14-A7E8-7670CE6639F2}" type="datetime1">
              <a:rPr lang="zh-TW" altLang="en-US" smtClean="0"/>
              <a:t>2022/6/6</a:t>
            </a:fld>
            <a:endParaRPr lang="en-US" dirty="0"/>
          </a:p>
        </p:txBody>
      </p:sp>
      <p:sp>
        <p:nvSpPr>
          <p:cNvPr id="8" name="頁尾版面配置區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直排標題 1"/>
          <p:cNvSpPr>
            <a:spLocks noGrp="1"/>
          </p:cNvSpPr>
          <p:nvPr>
            <p:ph type="title" orient="vert"/>
          </p:nvPr>
        </p:nvSpPr>
        <p:spPr>
          <a:xfrm>
            <a:off x="8724900" y="412302"/>
            <a:ext cx="2628900" cy="5759898"/>
          </a:xfrm>
        </p:spPr>
        <p:txBody>
          <a:bodyPr vert="eaVert"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838200" y="412302"/>
            <a:ext cx="7734300" cy="5759898"/>
          </a:xfrm>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2E02858-A2D1-43A3-9BDC-80D1F48AA51B}" type="datetime1">
              <a:rPr lang="zh-TW" altLang="en-US" smtClean="0"/>
              <a:t>2022/6/6</a:t>
            </a:fld>
            <a:endParaRPr lang="en-US" dirty="0"/>
          </a:p>
        </p:txBody>
      </p:sp>
      <p:sp>
        <p:nvSpPr>
          <p:cNvPr id="8" name="頁尾版面配置區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投影片編號版面配置區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5B7815-05FA-48A0-B9F7-1E04C4F2927A}" type="datetime1">
              <a:rPr lang="zh-TW" altLang="en-US" smtClean="0"/>
              <a:t>2022/6/6</a:t>
            </a:fld>
            <a:endParaRPr lang="en-US" dirty="0"/>
          </a:p>
        </p:txBody>
      </p:sp>
      <p:sp>
        <p:nvSpPr>
          <p:cNvPr id="8" name="頁尾版面配置區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cxnSp>
        <p:nvCxnSpPr>
          <p:cNvPr id="9" name="直線接點​​(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版面配置區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FBF2AB9-D521-429F-BA9E-A2DD356AF2DF}" type="datetime1">
              <a:rPr lang="zh-TW" altLang="en-US" smtClean="0"/>
              <a:t>2022/6/6</a:t>
            </a:fld>
            <a:endParaRPr lang="en-US" dirty="0"/>
          </a:p>
        </p:txBody>
      </p:sp>
      <p:sp>
        <p:nvSpPr>
          <p:cNvPr id="8" name="頁尾版面配置區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投影片編號版面配置區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8" name="標題 7"/>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1097280" y="2120900"/>
            <a:ext cx="4639736" cy="3748193"/>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515944" y="2120900"/>
            <a:ext cx="4639736" cy="3748194"/>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48A74C-3BFC-4F64-9D88-E80E3E32994C}" type="datetime1">
              <a:rPr lang="zh-TW" altLang="en-US" smtClean="0"/>
              <a:t>2022/6/6</a:t>
            </a:fld>
            <a:endParaRPr lang="en-US" dirty="0"/>
          </a:p>
        </p:txBody>
      </p:sp>
      <p:sp>
        <p:nvSpPr>
          <p:cNvPr id="9" name="頁尾版面配置區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標題 9"/>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1097280" y="2958274"/>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文字預留位置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預留位置 5"/>
          <p:cNvSpPr>
            <a:spLocks noGrp="1"/>
          </p:cNvSpPr>
          <p:nvPr>
            <p:ph sz="quarter" idx="4"/>
          </p:nvPr>
        </p:nvSpPr>
        <p:spPr>
          <a:xfrm>
            <a:off x="6515944" y="2958273"/>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C0166BAE-2749-48CF-A2DD-C010F9F8CC67}" type="datetime1">
              <a:rPr lang="zh-TW" altLang="en-US" smtClean="0"/>
              <a:t>2022/6/6</a:t>
            </a:fld>
            <a:endParaRPr lang="en-US" dirty="0"/>
          </a:p>
        </p:txBody>
      </p:sp>
      <p:sp>
        <p:nvSpPr>
          <p:cNvPr id="11" name="頁尾版面配置區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投影片編號預留位置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6" name="日期版面配置區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2EB3E87-0960-43A6-B33B-AB6B15A82628}" type="datetime1">
              <a:rPr lang="zh-TW" altLang="en-US" smtClean="0"/>
              <a:t>2022/6/6</a:t>
            </a:fld>
            <a:endParaRPr lang="en-US" dirty="0"/>
          </a:p>
        </p:txBody>
      </p:sp>
      <p:sp>
        <p:nvSpPr>
          <p:cNvPr id="7" name="頁尾版面配置區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投影片編號預留位置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版面配置區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A92F8F0-693D-4EF4-BEF5-7FD95F4C1D80}" type="datetime1">
              <a:rPr lang="zh-TW" altLang="en-US" smtClean="0"/>
              <a:t>2022/6/6</a:t>
            </a:fld>
            <a:endParaRPr lang="en-US" dirty="0"/>
          </a:p>
        </p:txBody>
      </p:sp>
      <p:sp>
        <p:nvSpPr>
          <p:cNvPr id="3" name="頁尾版面配置區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投影片編號預留位置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5458984" y="812799"/>
            <a:ext cx="5928344" cy="5294757"/>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a:xfrm>
            <a:off x="643464" y="6446520"/>
            <a:ext cx="3517568" cy="365125"/>
          </a:xfrm>
        </p:spPr>
        <p:txBody>
          <a:bodyPr rtlCol="0"/>
          <a:lstStyle>
            <a:lvl1pPr algn="l">
              <a:defRPr/>
            </a:lvl1pPr>
          </a:lstStyle>
          <a:p>
            <a:pPr rtl="0"/>
            <a:fld id="{4E96419C-65CA-4A96-8C8D-1B83D1EEA06C}" type="datetime1">
              <a:rPr lang="zh-TW" altLang="en-US" smtClean="0"/>
              <a:t>2022/6/6</a:t>
            </a:fld>
            <a:endParaRPr lang="en-US" dirty="0"/>
          </a:p>
        </p:txBody>
      </p:sp>
      <p:sp>
        <p:nvSpPr>
          <p:cNvPr id="6" name="頁尾版面配置區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投影片編號預留位置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預留位置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en-US" dirty="0"/>
          </a:p>
        </p:txBody>
      </p:sp>
      <p:sp>
        <p:nvSpPr>
          <p:cNvPr id="2" name="標題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zh-TW" altLang="en-US"/>
              <a:t>按一下以編輯母片標題樣式</a:t>
            </a:r>
            <a:endParaRPr lang="en-US" dirty="0"/>
          </a:p>
        </p:txBody>
      </p:sp>
      <p:sp>
        <p:nvSpPr>
          <p:cNvPr id="4" name="文字預留位置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p:txBody>
          <a:bodyPr rtlCol="0"/>
          <a:lstStyle>
            <a:lvl1pPr>
              <a:defRPr/>
            </a:lvl1pPr>
          </a:lstStyle>
          <a:p>
            <a:pPr rtl="0"/>
            <a:fld id="{55B0D56E-A8D9-4835-9121-D0F2B7B922B1}" type="datetime1">
              <a:rPr lang="zh-TW" altLang="en-US" smtClean="0"/>
              <a:t>2022/6/6</a:t>
            </a:fld>
            <a:endParaRPr lang="en-US" dirty="0"/>
          </a:p>
        </p:txBody>
      </p:sp>
      <p:sp>
        <p:nvSpPr>
          <p:cNvPr id="6" name="頁尾預留位置 5"/>
          <p:cNvSpPr>
            <a:spLocks noGrp="1"/>
          </p:cNvSpPr>
          <p:nvPr>
            <p:ph type="ftr" sz="quarter" idx="11"/>
          </p:nvPr>
        </p:nvSpPr>
        <p:spPr>
          <a:xfrm>
            <a:off x="1097279" y="6446838"/>
            <a:ext cx="6818262" cy="365125"/>
          </a:xfrm>
        </p:spPr>
        <p:txBody>
          <a:bodyPr rtlCol="0"/>
          <a:lstStyle/>
          <a:p>
            <a:pPr algn="l" rtl="0"/>
            <a:endParaRPr lang="en-US" dirty="0"/>
          </a:p>
        </p:txBody>
      </p:sp>
      <p:sp>
        <p:nvSpPr>
          <p:cNvPr id="7" name="投影片編號版面配置區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版面配置區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endParaRPr lang="en-US" dirty="0"/>
          </a:p>
        </p:txBody>
      </p:sp>
      <p:sp>
        <p:nvSpPr>
          <p:cNvPr id="4" name="日期版面配置區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JhengHei UI" panose="020B0604030504040204" pitchFamily="34" charset="-120"/>
                <a:ea typeface="Microsoft JhengHei UI" panose="020B0604030504040204" pitchFamily="34" charset="-120"/>
              </a:defRPr>
            </a:lvl1pPr>
          </a:lstStyle>
          <a:p>
            <a:fld id="{86D72111-2BF8-49E3-AA06-55BC47AB46EA}" type="datetime1">
              <a:rPr lang="zh-TW" altLang="en-US" smtClean="0"/>
              <a:t>2022/6/6</a:t>
            </a:fld>
            <a:endParaRPr lang="en-US" dirty="0"/>
          </a:p>
        </p:txBody>
      </p:sp>
      <p:sp>
        <p:nvSpPr>
          <p:cNvPr id="5" name="頁尾預留位置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smtClean="0"/>
              <a:pPr/>
              <a:t>‹#›</a:t>
            </a:fld>
            <a:endParaRPr lang="en-US" dirty="0"/>
          </a:p>
        </p:txBody>
      </p:sp>
      <p:cxnSp>
        <p:nvCxnSpPr>
          <p:cNvPr id="10" name="直線接點​​(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ingLiu" panose="02020509000000000000" pitchFamily="49" charset="-120"/>
          <a:ea typeface="MingLiu" panose="02020509000000000000" pitchFamily="49" charset="-120"/>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0XhNnLOJO_0" TargetMode="External"/><Relationship Id="rId2" Type="http://schemas.openxmlformats.org/officeDocument/2006/relationships/hyperlink" Target="https://reurl.cc/k76Ox3" TargetMode="External"/><Relationship Id="rId1" Type="http://schemas.openxmlformats.org/officeDocument/2006/relationships/slideLayout" Target="../slideLayouts/slideLayout1.xml"/><Relationship Id="rId4" Type="http://schemas.openxmlformats.org/officeDocument/2006/relationships/hyperlink" Target="https://progressbar.tw/courses/1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intern.pccu.edu.tw/"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矩形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algn="ctr"/>
            <a:r>
              <a:rPr lang="zh-TW" altLang="en-US" sz="6000" dirty="0"/>
              <a:t>企業實習媒合系統</a:t>
            </a:r>
            <a:br>
              <a:rPr lang="en-US" altLang="zh-TW" sz="8000" dirty="0"/>
            </a:br>
            <a:endParaRPr lang="zh-tw" sz="8000" dirty="0"/>
          </a:p>
        </p:txBody>
      </p:sp>
      <p:sp>
        <p:nvSpPr>
          <p:cNvPr id="3" name="副標題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lnSpcReduction="10000"/>
          </a:bodyPr>
          <a:lstStyle/>
          <a:p>
            <a:pPr algn="ctr" rtl="0"/>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組員</a:t>
            </a:r>
            <a:r>
              <a:rPr lang="en-US" altLang="zh-TW" dirty="0">
                <a:solidFill>
                  <a:schemeClr val="tx1">
                    <a:lumMod val="85000"/>
                    <a:lumOff val="15000"/>
                  </a:schemeClr>
                </a:solidFill>
                <a:latin typeface="微軟正黑體 Light" panose="020B0304030504040204" pitchFamily="34" charset="-120"/>
                <a:ea typeface="微軟正黑體 Light" panose="020B0304030504040204" pitchFamily="34" charset="-120"/>
              </a:rPr>
              <a:t>:</a:t>
            </a:r>
            <a:r>
              <a:rPr lang="zh-TW" altLang="en-US" dirty="0">
                <a:solidFill>
                  <a:schemeClr val="tx1">
                    <a:lumMod val="85000"/>
                    <a:lumOff val="15000"/>
                  </a:schemeClr>
                </a:solidFill>
                <a:latin typeface="微軟正黑體 Light" panose="020B0304030504040204" pitchFamily="34" charset="-120"/>
                <a:ea typeface="微軟正黑體 Light" panose="020B0304030504040204" pitchFamily="34" charset="-120"/>
              </a:rPr>
              <a:t>林晅緯、劉明偉</a:t>
            </a:r>
            <a:endParaRPr lang="en-US" altLang="zh-TW"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a:p>
            <a:pPr algn="ctr" rtl="0"/>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指導教授</a:t>
            </a:r>
            <a:r>
              <a:rPr lang="en-US" altLang="zh-TW"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a:t>
            </a:r>
            <a:r>
              <a:rPr lang="zh-TW" altLang="en-US" sz="2400" dirty="0">
                <a:solidFill>
                  <a:schemeClr val="tx1">
                    <a:lumMod val="85000"/>
                    <a:lumOff val="15000"/>
                  </a:schemeClr>
                </a:solidFill>
                <a:latin typeface="微軟正黑體 Light" panose="020B0304030504040204" pitchFamily="34" charset="-120"/>
                <a:ea typeface="微軟正黑體 Light" panose="020B0304030504040204" pitchFamily="34" charset="-120"/>
              </a:rPr>
              <a:t>李志仁教授</a:t>
            </a:r>
            <a:endParaRPr lang="zh-tw" sz="2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pic>
        <p:nvPicPr>
          <p:cNvPr id="5" name="圖片 4" descr="含有建築物、坐下、板凳、側面的圖片&#10;&#10;自動產生的描述">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直線接點​​(S)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98B614-4188-4187-8CB6-152661225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14" y="700518"/>
            <a:ext cx="10506292" cy="5146607"/>
          </a:xfrm>
          <a:prstGeom prst="rect">
            <a:avLst/>
          </a:prstGeom>
        </p:spPr>
      </p:pic>
    </p:spTree>
    <p:extLst>
      <p:ext uri="{BB962C8B-B14F-4D97-AF65-F5344CB8AC3E}">
        <p14:creationId xmlns:p14="http://schemas.microsoft.com/office/powerpoint/2010/main" val="68615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426128"/>
            <a:ext cx="10058400" cy="3224991"/>
          </a:xfrm>
        </p:spPr>
        <p:txBody>
          <a:bodyPr rtlCol="0" anchor="t">
            <a:normAutofit/>
          </a:bodyPr>
          <a:lstStyle/>
          <a:p>
            <a:pPr lvl="0" rtl="0"/>
            <a:r>
              <a:rPr lang="en-US" altLang="zh-TW" sz="2400" dirty="0" err="1">
                <a:solidFill>
                  <a:srgbClr val="FFFFFF"/>
                </a:solidFill>
              </a:rPr>
              <a:t>Hahow</a:t>
            </a:r>
            <a:r>
              <a:rPr lang="zh-TW" altLang="en-US" sz="2400" dirty="0">
                <a:solidFill>
                  <a:srgbClr val="FFFFFF"/>
                </a:solidFill>
              </a:rPr>
              <a:t> 好學校：</a:t>
            </a:r>
            <a:r>
              <a:rPr lang="en-US" altLang="zh-TW" sz="2400" dirty="0">
                <a:solidFill>
                  <a:srgbClr val="FFFFFF"/>
                </a:solidFill>
                <a:hlinkClick r:id="rId2"/>
              </a:rPr>
              <a:t>https://reurl.cc/k76Ox3</a:t>
            </a:r>
            <a:br>
              <a:rPr lang="en-US" altLang="zh-TW" sz="2400" dirty="0">
                <a:solidFill>
                  <a:srgbClr val="FFFFFF"/>
                </a:solidFill>
              </a:rPr>
            </a:br>
            <a:br>
              <a:rPr lang="en-US" altLang="zh-TW" sz="2400" dirty="0">
                <a:solidFill>
                  <a:srgbClr val="FFFFFF"/>
                </a:solidFill>
              </a:rPr>
            </a:br>
            <a:r>
              <a:rPr lang="zh-TW" altLang="en-US" sz="2400" dirty="0">
                <a:solidFill>
                  <a:srgbClr val="FFFFFF"/>
                </a:solidFill>
              </a:rPr>
              <a:t>金魚都能懂網頁設計入門：用甚麼工具寫網頁</a:t>
            </a:r>
            <a:r>
              <a:rPr lang="en-US" altLang="zh-TW" sz="2400" dirty="0">
                <a:solidFill>
                  <a:srgbClr val="FFFFFF"/>
                </a:solidFill>
              </a:rPr>
              <a:t>? </a:t>
            </a:r>
            <a:r>
              <a:rPr lang="zh-TW" altLang="en-US" sz="2400" dirty="0">
                <a:solidFill>
                  <a:srgbClr val="FFFFFF"/>
                </a:solidFill>
              </a:rPr>
              <a:t>鐵人賽第三天 </a:t>
            </a:r>
            <a:r>
              <a:rPr lang="en-US" altLang="zh-TW" sz="2400" dirty="0">
                <a:solidFill>
                  <a:srgbClr val="FFFFFF"/>
                </a:solidFill>
              </a:rPr>
              <a:t>| </a:t>
            </a:r>
            <a:r>
              <a:rPr lang="zh-TW" altLang="en-US" sz="2400" dirty="0">
                <a:solidFill>
                  <a:srgbClr val="FFFFFF"/>
                </a:solidFill>
              </a:rPr>
              <a:t>網頁教學 </a:t>
            </a:r>
            <a:r>
              <a:rPr lang="en-US" altLang="zh-TW" sz="2400" dirty="0">
                <a:solidFill>
                  <a:srgbClr val="FFFFFF"/>
                </a:solidFill>
              </a:rPr>
              <a:t>| HTML</a:t>
            </a:r>
            <a:r>
              <a:rPr lang="zh-TW" altLang="en-US" sz="2400" dirty="0">
                <a:solidFill>
                  <a:srgbClr val="FFFFFF"/>
                </a:solidFill>
              </a:rPr>
              <a:t>教學 </a:t>
            </a:r>
            <a:r>
              <a:rPr lang="en-US" altLang="zh-TW" sz="2400" dirty="0">
                <a:solidFill>
                  <a:srgbClr val="FFFFFF"/>
                </a:solidFill>
                <a:hlinkClick r:id="rId3"/>
              </a:rPr>
              <a:t>https://www.youtube.com/watch?v=0XhNnLOJO_0</a:t>
            </a:r>
            <a:br>
              <a:rPr lang="en-US" altLang="zh-TW" sz="2400" dirty="0">
                <a:solidFill>
                  <a:srgbClr val="FFFFFF"/>
                </a:solidFill>
              </a:rPr>
            </a:br>
            <a:br>
              <a:rPr lang="en-US" altLang="zh-TW" sz="2400" dirty="0">
                <a:solidFill>
                  <a:srgbClr val="FFFFFF"/>
                </a:solidFill>
              </a:rPr>
            </a:br>
            <a:r>
              <a:rPr lang="zh-TW" altLang="en-US" sz="2400" dirty="0">
                <a:solidFill>
                  <a:srgbClr val="FFFFFF"/>
                </a:solidFill>
              </a:rPr>
              <a:t>線上程式教學課程：</a:t>
            </a:r>
            <a:r>
              <a:rPr lang="en-US" altLang="zh-TW" sz="2400" dirty="0">
                <a:solidFill>
                  <a:srgbClr val="FFFFFF"/>
                </a:solidFill>
              </a:rPr>
              <a:t>Laravel </a:t>
            </a:r>
            <a:r>
              <a:rPr lang="zh-TW" altLang="en-US" sz="2400" dirty="0">
                <a:solidFill>
                  <a:srgbClr val="FFFFFF"/>
                </a:solidFill>
              </a:rPr>
              <a:t>後端</a:t>
            </a:r>
            <a:r>
              <a:rPr lang="en-US" altLang="zh-TW" sz="2400" dirty="0">
                <a:solidFill>
                  <a:srgbClr val="FFFFFF"/>
                </a:solidFill>
              </a:rPr>
              <a:t>PHP</a:t>
            </a:r>
            <a:r>
              <a:rPr lang="zh-TW" altLang="en-US" sz="2400" dirty="0">
                <a:solidFill>
                  <a:srgbClr val="FFFFFF"/>
                </a:solidFill>
              </a:rPr>
              <a:t>架站，</a:t>
            </a:r>
            <a:r>
              <a:rPr lang="en-US" altLang="zh-TW" sz="2400" dirty="0">
                <a:solidFill>
                  <a:srgbClr val="FFFFFF"/>
                </a:solidFill>
              </a:rPr>
              <a:t>API Server</a:t>
            </a:r>
            <a:r>
              <a:rPr lang="zh-TW" altLang="en-US" sz="2400" dirty="0">
                <a:solidFill>
                  <a:srgbClr val="FFFFFF"/>
                </a:solidFill>
              </a:rPr>
              <a:t>與訂閱軟體全攻略</a:t>
            </a:r>
            <a:r>
              <a:rPr lang="en-US" altLang="zh-TW" sz="2400" dirty="0">
                <a:solidFill>
                  <a:srgbClr val="FFFFFF"/>
                </a:solidFill>
                <a:hlinkClick r:id="rId4"/>
              </a:rPr>
              <a:t>https://progressbar.tw/courses/19</a:t>
            </a:r>
            <a:br>
              <a:rPr lang="en-US" altLang="zh-TW" sz="2400" dirty="0">
                <a:solidFill>
                  <a:srgbClr val="FFFFFF"/>
                </a:solidFill>
              </a:rPr>
            </a:b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參考資料</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989217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41912" y="6013764"/>
            <a:ext cx="10169135" cy="691515"/>
          </a:xfrm>
        </p:spPr>
        <p:txBody>
          <a:bodyPr rtlCol="0" anchor="t">
            <a:normAutofit fontScale="90000"/>
          </a:bodyPr>
          <a:lstStyle/>
          <a:p>
            <a:pPr lvl="0" algn="ctr" rtl="0"/>
            <a:r>
              <a:rPr lang="en-US" altLang="zh-TW" sz="2400" dirty="0">
                <a:solidFill>
                  <a:srgbClr val="FFFFFF"/>
                </a:solidFill>
                <a:hlinkClick r:id="rId2"/>
              </a:rPr>
              <a:t>https://intern.pccu.edu.tw</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預期成果</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8" name="圖片 7">
            <a:extLst>
              <a:ext uri="{FF2B5EF4-FFF2-40B4-BE49-F238E27FC236}">
                <a16:creationId xmlns:a16="http://schemas.microsoft.com/office/drawing/2014/main" id="{ED54EBBB-6EB7-4935-A271-4EAC101862CA}"/>
              </a:ext>
            </a:extLst>
          </p:cNvPr>
          <p:cNvPicPr>
            <a:picLocks noChangeAspect="1"/>
          </p:cNvPicPr>
          <p:nvPr/>
        </p:nvPicPr>
        <p:blipFill>
          <a:blip r:embed="rId3"/>
          <a:stretch>
            <a:fillRect/>
          </a:stretch>
        </p:blipFill>
        <p:spPr>
          <a:xfrm>
            <a:off x="1154884" y="1222393"/>
            <a:ext cx="9939836" cy="4814948"/>
          </a:xfrm>
          <a:prstGeom prst="rect">
            <a:avLst/>
          </a:prstGeom>
        </p:spPr>
      </p:pic>
    </p:spTree>
    <p:extLst>
      <p:ext uri="{BB962C8B-B14F-4D97-AF65-F5344CB8AC3E}">
        <p14:creationId xmlns:p14="http://schemas.microsoft.com/office/powerpoint/2010/main" val="357946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41912" y="5894551"/>
            <a:ext cx="10169135" cy="691515"/>
          </a:xfrm>
        </p:spPr>
        <p:txBody>
          <a:bodyPr rtlCol="0" anchor="t">
            <a:normAutofit/>
          </a:bodyPr>
          <a:lstStyle/>
          <a:p>
            <a:pPr lvl="0" algn="ctr" rtl="0"/>
            <a:r>
              <a:rPr lang="en-US" altLang="zh-TW" sz="2400" dirty="0">
                <a:solidFill>
                  <a:srgbClr val="FFFFFF"/>
                </a:solidFill>
              </a:rPr>
              <a:t>https://www.104.com.tw/jobs/main/</a:t>
            </a: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DD45541F-4B01-46BF-BB8B-C2BEBC3FCF66}"/>
              </a:ext>
            </a:extLst>
          </p:cNvPr>
          <p:cNvPicPr>
            <a:picLocks noChangeAspect="1"/>
          </p:cNvPicPr>
          <p:nvPr/>
        </p:nvPicPr>
        <p:blipFill>
          <a:blip r:embed="rId2"/>
          <a:stretch>
            <a:fillRect/>
          </a:stretch>
        </p:blipFill>
        <p:spPr>
          <a:xfrm>
            <a:off x="1097280" y="152721"/>
            <a:ext cx="9997440" cy="5623559"/>
          </a:xfrm>
          <a:prstGeom prst="rect">
            <a:avLst/>
          </a:prstGeom>
        </p:spPr>
      </p:pic>
    </p:spTree>
    <p:extLst>
      <p:ext uri="{BB962C8B-B14F-4D97-AF65-F5344CB8AC3E}">
        <p14:creationId xmlns:p14="http://schemas.microsoft.com/office/powerpoint/2010/main" val="143267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224792"/>
            <a:ext cx="10058400" cy="3221373"/>
          </a:xfrm>
        </p:spPr>
        <p:txBody>
          <a:bodyPr rtlCol="0" anchor="t">
            <a:normAutofit/>
          </a:bodyPr>
          <a:lstStyle/>
          <a:p>
            <a:pPr fontAlgn="base"/>
            <a:br>
              <a:rPr lang="en-US" altLang="zh-TW" sz="3100" dirty="0">
                <a:solidFill>
                  <a:srgbClr val="FFFFFF"/>
                </a:solidFill>
              </a:rPr>
            </a:br>
            <a:br>
              <a:rPr lang="zh-TW" altLang="en-US" dirty="0"/>
            </a:br>
            <a:br>
              <a:rPr lang="zh-TW" altLang="en-US" dirty="0"/>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預計執行進度</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graphicFrame>
        <p:nvGraphicFramePr>
          <p:cNvPr id="5" name="圖表 4">
            <a:extLst>
              <a:ext uri="{FF2B5EF4-FFF2-40B4-BE49-F238E27FC236}">
                <a16:creationId xmlns:a16="http://schemas.microsoft.com/office/drawing/2014/main" id="{9F44DBA3-8CE2-49CE-8C9D-D9C880D32607}"/>
              </a:ext>
            </a:extLst>
          </p:cNvPr>
          <p:cNvGraphicFramePr>
            <a:graphicFrameLocks/>
          </p:cNvGraphicFramePr>
          <p:nvPr>
            <p:extLst>
              <p:ext uri="{D42A27DB-BD31-4B8C-83A1-F6EECF244321}">
                <p14:modId xmlns:p14="http://schemas.microsoft.com/office/powerpoint/2010/main" val="2112836134"/>
              </p:ext>
            </p:extLst>
          </p:nvPr>
        </p:nvGraphicFramePr>
        <p:xfrm>
          <a:off x="1126330" y="1357312"/>
          <a:ext cx="10400143" cy="43555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905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6846A323-2870-4457-AF6B-0B07A897F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275" y="1062037"/>
            <a:ext cx="8553450" cy="4733925"/>
          </a:xfrm>
          <a:prstGeom prst="rect">
            <a:avLst/>
          </a:prstGeom>
        </p:spPr>
      </p:pic>
      <p:sp>
        <p:nvSpPr>
          <p:cNvPr id="5" name="標題 1">
            <a:extLst>
              <a:ext uri="{FF2B5EF4-FFF2-40B4-BE49-F238E27FC236}">
                <a16:creationId xmlns:a16="http://schemas.microsoft.com/office/drawing/2014/main" id="{2A573C69-F468-4FB3-8FE7-20CFD7444BA0}"/>
              </a:ext>
            </a:extLst>
          </p:cNvPr>
          <p:cNvSpPr txBox="1">
            <a:spLocks/>
          </p:cNvSpPr>
          <p:nvPr/>
        </p:nvSpPr>
        <p:spPr>
          <a:xfrm>
            <a:off x="1512231" y="2083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目前進度</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95756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6E06B3C9-2C1F-4570-981E-EEC183D21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13" y="1063855"/>
            <a:ext cx="5865720" cy="5311119"/>
          </a:xfrm>
          <a:prstGeom prst="rect">
            <a:avLst/>
          </a:prstGeom>
        </p:spPr>
      </p:pic>
    </p:spTree>
    <p:extLst>
      <p:ext uri="{BB962C8B-B14F-4D97-AF65-F5344CB8AC3E}">
        <p14:creationId xmlns:p14="http://schemas.microsoft.com/office/powerpoint/2010/main" val="210942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8" name="圖片 7">
            <a:extLst>
              <a:ext uri="{FF2B5EF4-FFF2-40B4-BE49-F238E27FC236}">
                <a16:creationId xmlns:a16="http://schemas.microsoft.com/office/drawing/2014/main" id="{7D22569B-DE29-4503-A2AB-1968FA813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87" y="989316"/>
            <a:ext cx="7400226" cy="5331789"/>
          </a:xfrm>
          <a:prstGeom prst="rect">
            <a:avLst/>
          </a:prstGeom>
        </p:spPr>
      </p:pic>
    </p:spTree>
    <p:extLst>
      <p:ext uri="{BB962C8B-B14F-4D97-AF65-F5344CB8AC3E}">
        <p14:creationId xmlns:p14="http://schemas.microsoft.com/office/powerpoint/2010/main" val="713265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A6C916D2-A445-4781-94A5-8E38ECF5B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275" y="1062037"/>
            <a:ext cx="8553450" cy="4733925"/>
          </a:xfrm>
          <a:prstGeom prst="rect">
            <a:avLst/>
          </a:prstGeom>
        </p:spPr>
      </p:pic>
    </p:spTree>
    <p:extLst>
      <p:ext uri="{BB962C8B-B14F-4D97-AF65-F5344CB8AC3E}">
        <p14:creationId xmlns:p14="http://schemas.microsoft.com/office/powerpoint/2010/main" val="218314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pic>
        <p:nvPicPr>
          <p:cNvPr id="12" name="圖片 11">
            <a:extLst>
              <a:ext uri="{FF2B5EF4-FFF2-40B4-BE49-F238E27FC236}">
                <a16:creationId xmlns:a16="http://schemas.microsoft.com/office/drawing/2014/main" id="{E2BEC261-64EC-44AE-B837-9AA7CE971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098532"/>
            <a:ext cx="10695963" cy="5222573"/>
          </a:xfrm>
          <a:prstGeom prst="rect">
            <a:avLst/>
          </a:prstGeom>
        </p:spPr>
      </p:pic>
    </p:spTree>
    <p:extLst>
      <p:ext uri="{BB962C8B-B14F-4D97-AF65-F5344CB8AC3E}">
        <p14:creationId xmlns:p14="http://schemas.microsoft.com/office/powerpoint/2010/main" val="311184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66783" y="171723"/>
            <a:ext cx="10058400" cy="1212461"/>
          </a:xfrm>
        </p:spPr>
        <p:txBody>
          <a:bodyPr rtlCol="0" anchor="ctr">
            <a:normAutofit/>
          </a:bodyPr>
          <a:lstStyle/>
          <a:p>
            <a:pPr lvl="0" algn="ctr" rtl="0"/>
            <a:r>
              <a:rPr lang="zh-TW" altLang="en-US" sz="6000" dirty="0">
                <a:solidFill>
                  <a:srgbClr val="FFFFFF"/>
                </a:solidFill>
              </a:rPr>
              <a:t>研究動機</a:t>
            </a:r>
            <a:endParaRPr lang="zh-tw" sz="6000" dirty="0">
              <a:solidFill>
                <a:srgbClr val="FFFFFF"/>
              </a:solidFill>
            </a:endParaRPr>
          </a:p>
        </p:txBody>
      </p:sp>
      <p:sp>
        <p:nvSpPr>
          <p:cNvPr id="49" name="矩形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副標題 2">
            <a:extLst>
              <a:ext uri="{FF2B5EF4-FFF2-40B4-BE49-F238E27FC236}">
                <a16:creationId xmlns:a16="http://schemas.microsoft.com/office/drawing/2014/main" id="{255E1F2F-E259-4EA8-9FFD-3A10AF541859}"/>
              </a:ext>
            </a:extLst>
          </p:cNvPr>
          <p:cNvSpPr>
            <a:spLocks noGrp="1"/>
          </p:cNvSpPr>
          <p:nvPr>
            <p:ph type="subTitle" idx="1"/>
          </p:nvPr>
        </p:nvSpPr>
        <p:spPr>
          <a:xfrm>
            <a:off x="1066783" y="1555907"/>
            <a:ext cx="10058400" cy="3326486"/>
          </a:xfrm>
        </p:spPr>
        <p:txBody>
          <a:bodyPr rtlCol="0">
            <a:normAutofit fontScale="92500"/>
          </a:bodyPr>
          <a:lstStyle/>
          <a:p>
            <a:pPr rtl="0"/>
            <a:r>
              <a:rPr lang="zh-TW" altLang="en-US" sz="2800" dirty="0">
                <a:solidFill>
                  <a:srgbClr val="FFFFFF"/>
                </a:solidFill>
                <a:latin typeface="微軟正黑體 Light" panose="020B0304030504040204" pitchFamily="34" charset="-120"/>
                <a:ea typeface="微軟正黑體 Light" panose="020B0304030504040204" pitchFamily="34" charset="-120"/>
              </a:rPr>
              <a:t>      在接近畢業的大三、大四時期，對畢業後的選擇正感到迷惘時，透過實習來提早熟悉業界的運作模式是一種好的方式。</a:t>
            </a:r>
            <a:endParaRPr lang="en-US" altLang="zh-TW" sz="2800" dirty="0">
              <a:solidFill>
                <a:srgbClr val="FFFFFF"/>
              </a:solidFill>
              <a:latin typeface="微軟正黑體 Light" panose="020B0304030504040204" pitchFamily="34" charset="-120"/>
              <a:ea typeface="微軟正黑體 Light" panose="020B0304030504040204" pitchFamily="34" charset="-120"/>
            </a:endParaRPr>
          </a:p>
          <a:p>
            <a:pPr rtl="0"/>
            <a:r>
              <a:rPr lang="zh-TW" altLang="en-US" sz="2800" dirty="0">
                <a:solidFill>
                  <a:srgbClr val="FFFFFF"/>
                </a:solidFill>
                <a:latin typeface="微軟正黑體 Light" panose="020B0304030504040204" pitchFamily="34" charset="-120"/>
                <a:ea typeface="微軟正黑體 Light" panose="020B0304030504040204" pitchFamily="34" charset="-120"/>
              </a:rPr>
              <a:t>      我們想要找尋實習相關資料的時候，發現資料較少，便去詢問教授，才知道都是透過教授用</a:t>
            </a:r>
            <a:r>
              <a:rPr lang="en-US" altLang="zh-TW" sz="2800" dirty="0">
                <a:solidFill>
                  <a:srgbClr val="FFFFFF"/>
                </a:solidFill>
                <a:latin typeface="微軟正黑體 Light" panose="020B0304030504040204" pitchFamily="34" charset="-120"/>
                <a:ea typeface="微軟正黑體 Light" panose="020B0304030504040204" pitchFamily="34" charset="-120"/>
              </a:rPr>
              <a:t>LINE</a:t>
            </a:r>
            <a:r>
              <a:rPr lang="zh-TW" altLang="en-US" sz="2800" dirty="0">
                <a:solidFill>
                  <a:srgbClr val="FFFFFF"/>
                </a:solidFill>
                <a:latin typeface="微軟正黑體 Light" panose="020B0304030504040204" pitchFamily="34" charset="-120"/>
                <a:ea typeface="微軟正黑體 Light" panose="020B0304030504040204" pitchFamily="34" charset="-120"/>
              </a:rPr>
              <a:t>轉傳資訊來媒合學生與企業，較少人知道這件事，所以我們想要寫一個讓想打工的學生或是想徵才的企業可以更便利交流的系統，也能讓學校能更好掌握學生實習的狀態。</a:t>
            </a:r>
            <a:endParaRPr lang="zh-tw" sz="28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52569" y="562062"/>
            <a:ext cx="10303111" cy="5503179"/>
          </a:xfrm>
        </p:spPr>
        <p:txBody>
          <a:bodyPr rtlCol="0" anchor="t">
            <a:normAutofit/>
          </a:bodyPr>
          <a:lstStyle/>
          <a:p>
            <a:pPr lvl="0" rtl="0"/>
            <a:r>
              <a:rPr lang="zh-TW" altLang="en-US" sz="2800" dirty="0">
                <a:solidFill>
                  <a:srgbClr val="FFFFFF"/>
                </a:solidFill>
              </a:rPr>
              <a:t>登入</a:t>
            </a:r>
            <a:endParaRPr lang="zh-tw" sz="2800" dirty="0">
              <a:solidFill>
                <a:srgbClr val="FFFFFF"/>
              </a:solidFill>
            </a:endParaRPr>
          </a:p>
        </p:txBody>
      </p:sp>
      <p:pic>
        <p:nvPicPr>
          <p:cNvPr id="5" name="圖片 4">
            <a:extLst>
              <a:ext uri="{FF2B5EF4-FFF2-40B4-BE49-F238E27FC236}">
                <a16:creationId xmlns:a16="http://schemas.microsoft.com/office/drawing/2014/main" id="{7DA9C9EA-1E62-40FC-9C6E-57E17B799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066800"/>
            <a:ext cx="8572500" cy="4724400"/>
          </a:xfrm>
          <a:prstGeom prst="rect">
            <a:avLst/>
          </a:prstGeom>
        </p:spPr>
      </p:pic>
    </p:spTree>
    <p:extLst>
      <p:ext uri="{BB962C8B-B14F-4D97-AF65-F5344CB8AC3E}">
        <p14:creationId xmlns:p14="http://schemas.microsoft.com/office/powerpoint/2010/main" val="371314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52569" y="570451"/>
            <a:ext cx="10303111" cy="5494790"/>
          </a:xfrm>
        </p:spPr>
        <p:txBody>
          <a:bodyPr rtlCol="0" anchor="t">
            <a:normAutofit/>
          </a:bodyPr>
          <a:lstStyle/>
          <a:p>
            <a:pPr lvl="0" rtl="0"/>
            <a:r>
              <a:rPr lang="zh-TW" altLang="en-US" sz="2800" dirty="0">
                <a:solidFill>
                  <a:srgbClr val="FFFFFF"/>
                </a:solidFill>
              </a:rPr>
              <a:t>找回密碼</a:t>
            </a:r>
            <a:endParaRPr lang="zh-tw" sz="2800" dirty="0">
              <a:solidFill>
                <a:srgbClr val="FFFFFF"/>
              </a:solidFill>
            </a:endParaRPr>
          </a:p>
        </p:txBody>
      </p:sp>
      <p:pic>
        <p:nvPicPr>
          <p:cNvPr id="5" name="圖片 4">
            <a:extLst>
              <a:ext uri="{FF2B5EF4-FFF2-40B4-BE49-F238E27FC236}">
                <a16:creationId xmlns:a16="http://schemas.microsoft.com/office/drawing/2014/main" id="{6403F108-C9BB-42FC-A7DB-CE0D69F0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87" y="1066800"/>
            <a:ext cx="8582025" cy="4724400"/>
          </a:xfrm>
          <a:prstGeom prst="rect">
            <a:avLst/>
          </a:prstGeom>
        </p:spPr>
      </p:pic>
    </p:spTree>
    <p:extLst>
      <p:ext uri="{BB962C8B-B14F-4D97-AF65-F5344CB8AC3E}">
        <p14:creationId xmlns:p14="http://schemas.microsoft.com/office/powerpoint/2010/main" val="196190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心智圖</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F1F9E8E3-E740-42D2-BF29-47A12B819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40" y="992659"/>
            <a:ext cx="7327466" cy="5454279"/>
          </a:xfrm>
          <a:prstGeom prst="rect">
            <a:avLst/>
          </a:prstGeom>
        </p:spPr>
      </p:pic>
    </p:spTree>
    <p:extLst>
      <p:ext uri="{BB962C8B-B14F-4D97-AF65-F5344CB8AC3E}">
        <p14:creationId xmlns:p14="http://schemas.microsoft.com/office/powerpoint/2010/main" val="789399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F26D54CD-DFA3-4685-8B39-CC4E5F690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9943"/>
            <a:ext cx="12192000" cy="3258113"/>
          </a:xfrm>
          <a:prstGeom prst="rect">
            <a:avLst/>
          </a:prstGeom>
        </p:spPr>
      </p:pic>
    </p:spTree>
    <p:extLst>
      <p:ext uri="{BB962C8B-B14F-4D97-AF65-F5344CB8AC3E}">
        <p14:creationId xmlns:p14="http://schemas.microsoft.com/office/powerpoint/2010/main" val="243071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40D0F728-D37A-4FE5-A101-E7DF75C0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144" y="1149752"/>
            <a:ext cx="4505457" cy="4829591"/>
          </a:xfrm>
          <a:prstGeom prst="rect">
            <a:avLst/>
          </a:prstGeom>
        </p:spPr>
      </p:pic>
    </p:spTree>
    <p:extLst>
      <p:ext uri="{BB962C8B-B14F-4D97-AF65-F5344CB8AC3E}">
        <p14:creationId xmlns:p14="http://schemas.microsoft.com/office/powerpoint/2010/main" val="15733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DBB34171-D6A0-40B8-961A-C7E30B4AE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52" y="852128"/>
            <a:ext cx="8211696" cy="5153744"/>
          </a:xfrm>
          <a:prstGeom prst="rect">
            <a:avLst/>
          </a:prstGeom>
        </p:spPr>
      </p:pic>
    </p:spTree>
    <p:extLst>
      <p:ext uri="{BB962C8B-B14F-4D97-AF65-F5344CB8AC3E}">
        <p14:creationId xmlns:p14="http://schemas.microsoft.com/office/powerpoint/2010/main" val="249211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47CFDD73-BA76-4770-A126-24255C4B3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075" y="918812"/>
            <a:ext cx="4467849" cy="5020376"/>
          </a:xfrm>
          <a:prstGeom prst="rect">
            <a:avLst/>
          </a:prstGeom>
        </p:spPr>
      </p:pic>
    </p:spTree>
    <p:extLst>
      <p:ext uri="{BB962C8B-B14F-4D97-AF65-F5344CB8AC3E}">
        <p14:creationId xmlns:p14="http://schemas.microsoft.com/office/powerpoint/2010/main" val="3261667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8" name="圖片 7">
            <a:extLst>
              <a:ext uri="{FF2B5EF4-FFF2-40B4-BE49-F238E27FC236}">
                <a16:creationId xmlns:a16="http://schemas.microsoft.com/office/drawing/2014/main" id="{0CA920D4-35F0-44B5-9809-F39AC4D2C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52" y="852128"/>
            <a:ext cx="8211696" cy="5153744"/>
          </a:xfrm>
          <a:prstGeom prst="rect">
            <a:avLst/>
          </a:prstGeom>
        </p:spPr>
      </p:pic>
    </p:spTree>
    <p:extLst>
      <p:ext uri="{BB962C8B-B14F-4D97-AF65-F5344CB8AC3E}">
        <p14:creationId xmlns:p14="http://schemas.microsoft.com/office/powerpoint/2010/main" val="325092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B927BF97-005F-44DC-95AD-5AEF2546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302043"/>
            <a:ext cx="10291614" cy="4763198"/>
          </a:xfrm>
          <a:prstGeom prst="rect">
            <a:avLst/>
          </a:prstGeom>
        </p:spPr>
      </p:pic>
    </p:spTree>
    <p:extLst>
      <p:ext uri="{BB962C8B-B14F-4D97-AF65-F5344CB8AC3E}">
        <p14:creationId xmlns:p14="http://schemas.microsoft.com/office/powerpoint/2010/main" val="3511421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285226"/>
            <a:ext cx="10291614" cy="5780015"/>
          </a:xfrm>
        </p:spPr>
        <p:txBody>
          <a:bodyPr rtlCol="0" anchor="t">
            <a:normAutofit/>
          </a:bodyPr>
          <a:lstStyle/>
          <a:p>
            <a:pPr lvl="0" rtl="0"/>
            <a:r>
              <a:rPr lang="zh-TW" altLang="en-US" sz="2800" dirty="0">
                <a:solidFill>
                  <a:srgbClr val="FFFFFF"/>
                </a:solidFill>
              </a:rPr>
              <a:t>履歷維護</a:t>
            </a: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58E2E034-6D17-48A8-AC0A-58FE458710DE}"/>
              </a:ext>
            </a:extLst>
          </p:cNvPr>
          <p:cNvPicPr>
            <a:picLocks noChangeAspect="1"/>
          </p:cNvPicPr>
          <p:nvPr/>
        </p:nvPicPr>
        <p:blipFill>
          <a:blip r:embed="rId2"/>
          <a:stretch>
            <a:fillRect/>
          </a:stretch>
        </p:blipFill>
        <p:spPr>
          <a:xfrm>
            <a:off x="393443" y="889113"/>
            <a:ext cx="11232859" cy="5431992"/>
          </a:xfrm>
          <a:prstGeom prst="rect">
            <a:avLst/>
          </a:prstGeom>
        </p:spPr>
      </p:pic>
    </p:spTree>
    <p:extLst>
      <p:ext uri="{BB962C8B-B14F-4D97-AF65-F5344CB8AC3E}">
        <p14:creationId xmlns:p14="http://schemas.microsoft.com/office/powerpoint/2010/main" val="81900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17072"/>
            <a:ext cx="10058400" cy="4748168"/>
          </a:xfrm>
        </p:spPr>
        <p:txBody>
          <a:bodyPr rtlCol="0" anchor="t">
            <a:normAutofit/>
          </a:bodyPr>
          <a:lstStyle/>
          <a:p>
            <a:pPr lvl="0" rtl="0"/>
            <a:r>
              <a:rPr lang="zh-TW" altLang="en-US" sz="3200" dirty="0">
                <a:solidFill>
                  <a:srgbClr val="FFFFFF"/>
                </a:solidFill>
              </a:rPr>
              <a:t>研究內容：</a:t>
            </a:r>
            <a:br>
              <a:rPr lang="en-US" altLang="zh-TW" sz="3200" dirty="0">
                <a:solidFill>
                  <a:srgbClr val="FFFFFF"/>
                </a:solidFill>
              </a:rPr>
            </a:br>
            <a:br>
              <a:rPr lang="en-US" altLang="zh-TW" sz="2400" dirty="0">
                <a:solidFill>
                  <a:srgbClr val="FFFFFF"/>
                </a:solidFill>
              </a:rPr>
            </a:br>
            <a:r>
              <a:rPr lang="zh-TW" altLang="en-US" sz="2400" dirty="0">
                <a:solidFill>
                  <a:srgbClr val="FFFFFF"/>
                </a:solidFill>
              </a:rPr>
              <a:t>       我們會想辦法連接學生、公司</a:t>
            </a:r>
            <a:r>
              <a:rPr lang="zh-TW" altLang="en-US" sz="2400">
                <a:solidFill>
                  <a:srgbClr val="FFFFFF"/>
                </a:solidFill>
              </a:rPr>
              <a:t>、學長教授，</a:t>
            </a:r>
            <a:r>
              <a:rPr lang="zh-TW" altLang="en-US" sz="2400" dirty="0">
                <a:solidFill>
                  <a:srgbClr val="FFFFFF"/>
                </a:solidFill>
              </a:rPr>
              <a:t>並讓他們方便使用此系統進行配對，不用進行過多不必要的步驟，我們會用 </a:t>
            </a:r>
            <a:r>
              <a:rPr lang="en-US" altLang="zh-TW" sz="2400" dirty="0">
                <a:solidFill>
                  <a:srgbClr val="FFFFFF"/>
                </a:solidFill>
              </a:rPr>
              <a:t>html </a:t>
            </a:r>
            <a:r>
              <a:rPr lang="zh-TW" altLang="en-US" sz="2400" dirty="0">
                <a:solidFill>
                  <a:srgbClr val="FFFFFF"/>
                </a:solidFill>
              </a:rPr>
              <a:t>跟 </a:t>
            </a:r>
            <a:r>
              <a:rPr lang="en-US" altLang="zh-TW" sz="2400" dirty="0" err="1">
                <a:solidFill>
                  <a:srgbClr val="FFFFFF"/>
                </a:solidFill>
              </a:rPr>
              <a:t>css</a:t>
            </a:r>
            <a:r>
              <a:rPr lang="en-US" altLang="zh-TW" sz="2400" dirty="0">
                <a:solidFill>
                  <a:srgbClr val="FFFFFF"/>
                </a:solidFill>
              </a:rPr>
              <a:t> </a:t>
            </a:r>
            <a:r>
              <a:rPr lang="zh-TW" altLang="en-US" sz="2400" dirty="0">
                <a:solidFill>
                  <a:srgbClr val="FFFFFF"/>
                </a:solidFill>
              </a:rPr>
              <a:t>跟 </a:t>
            </a:r>
            <a:r>
              <a:rPr lang="en-US" altLang="zh-TW" sz="2400" dirty="0" err="1">
                <a:solidFill>
                  <a:srgbClr val="FFFFFF"/>
                </a:solidFill>
              </a:rPr>
              <a:t>Jquery</a:t>
            </a:r>
            <a:r>
              <a:rPr lang="en-US" altLang="zh-TW" sz="2400" dirty="0">
                <a:solidFill>
                  <a:srgbClr val="FFFFFF"/>
                </a:solidFill>
              </a:rPr>
              <a:t> </a:t>
            </a:r>
            <a:r>
              <a:rPr lang="zh-TW" altLang="en-US" sz="2400" dirty="0">
                <a:solidFill>
                  <a:srgbClr val="FFFFFF"/>
                </a:solidFill>
              </a:rPr>
              <a:t>做為網站頁面展示，以 </a:t>
            </a:r>
            <a:r>
              <a:rPr lang="en-US" altLang="zh-TW" sz="2400" dirty="0" err="1">
                <a:solidFill>
                  <a:srgbClr val="FFFFFF"/>
                </a:solidFill>
              </a:rPr>
              <a:t>MySql</a:t>
            </a:r>
            <a:r>
              <a:rPr lang="en-US" altLang="zh-TW" sz="2400" dirty="0">
                <a:solidFill>
                  <a:srgbClr val="FFFFFF"/>
                </a:solidFill>
              </a:rPr>
              <a:t> </a:t>
            </a:r>
            <a:r>
              <a:rPr lang="zh-TW" altLang="en-US" sz="2400" dirty="0">
                <a:solidFill>
                  <a:srgbClr val="FFFFFF"/>
                </a:solidFill>
              </a:rPr>
              <a:t>記錄學生跟公司的資料，再用 </a:t>
            </a:r>
            <a:r>
              <a:rPr lang="en-US" altLang="zh-TW" sz="2400" dirty="0">
                <a:solidFill>
                  <a:srgbClr val="FFFFFF"/>
                </a:solidFill>
              </a:rPr>
              <a:t>PHP</a:t>
            </a:r>
            <a:r>
              <a:rPr lang="zh-TW" altLang="en-US" sz="2400" dirty="0">
                <a:solidFill>
                  <a:srgbClr val="FFFFFF"/>
                </a:solidFill>
              </a:rPr>
              <a:t> 連接 </a:t>
            </a:r>
            <a:r>
              <a:rPr lang="en-US" altLang="zh-TW" sz="2400" dirty="0" err="1">
                <a:solidFill>
                  <a:srgbClr val="FFFFFF"/>
                </a:solidFill>
              </a:rPr>
              <a:t>MySql</a:t>
            </a:r>
            <a:r>
              <a:rPr lang="en-US" altLang="zh-TW" sz="2400" dirty="0">
                <a:solidFill>
                  <a:srgbClr val="FFFFFF"/>
                </a:solidFill>
              </a:rPr>
              <a:t> </a:t>
            </a:r>
            <a:r>
              <a:rPr lang="zh-TW" altLang="en-US" sz="2400" dirty="0">
                <a:solidFill>
                  <a:srgbClr val="FFFFFF"/>
                </a:solidFill>
              </a:rPr>
              <a:t>和 </a:t>
            </a:r>
            <a:r>
              <a:rPr lang="en-US" altLang="zh-TW" sz="2400" dirty="0">
                <a:solidFill>
                  <a:srgbClr val="FFFFFF"/>
                </a:solidFill>
              </a:rPr>
              <a:t>html </a:t>
            </a:r>
            <a:r>
              <a:rPr lang="zh-TW" altLang="en-US" sz="2400" dirty="0">
                <a:solidFill>
                  <a:srgbClr val="FFFFFF"/>
                </a:solidFill>
              </a:rPr>
              <a:t>結合。</a:t>
            </a:r>
            <a:br>
              <a:rPr lang="en-US" altLang="zh-TW" sz="2400" dirty="0">
                <a:solidFill>
                  <a:srgbClr val="FFFFFF"/>
                </a:solidFill>
              </a:rPr>
            </a:br>
            <a:br>
              <a:rPr lang="en-US" altLang="zh-TW" sz="2400" dirty="0">
                <a:solidFill>
                  <a:srgbClr val="FFFFFF"/>
                </a:solidFill>
              </a:rPr>
            </a:br>
            <a:r>
              <a:rPr lang="zh-TW" altLang="en-US" sz="3200" dirty="0">
                <a:solidFill>
                  <a:srgbClr val="FFFFFF"/>
                </a:solidFill>
              </a:rPr>
              <a:t>研究方法：</a:t>
            </a:r>
            <a:br>
              <a:rPr lang="en-US" altLang="zh-TW" sz="3200" dirty="0">
                <a:solidFill>
                  <a:srgbClr val="FFFFFF"/>
                </a:solidFill>
              </a:rPr>
            </a:br>
            <a:br>
              <a:rPr lang="en-US" altLang="zh-TW" sz="2400" dirty="0">
                <a:solidFill>
                  <a:srgbClr val="FFFFFF"/>
                </a:solidFill>
              </a:rPr>
            </a:br>
            <a:r>
              <a:rPr lang="zh-TW" altLang="en-US" sz="2400" dirty="0">
                <a:solidFill>
                  <a:srgbClr val="FFFFFF"/>
                </a:solidFill>
              </a:rPr>
              <a:t>       參考現有的網站</a:t>
            </a:r>
            <a:r>
              <a:rPr lang="en-US" altLang="zh-TW" sz="2400" dirty="0">
                <a:solidFill>
                  <a:srgbClr val="FFFFFF"/>
                </a:solidFill>
              </a:rPr>
              <a:t>(1111,104)</a:t>
            </a:r>
            <a:r>
              <a:rPr lang="zh-TW" altLang="en-US" sz="2400" dirty="0">
                <a:solidFill>
                  <a:srgbClr val="FFFFFF"/>
                </a:solidFill>
              </a:rPr>
              <a:t>、實習平台、看相關書籍與網頁及資料庫教學影片。</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4"/>
            <a:ext cx="10058400" cy="137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研究內容、方法與工作項目</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200671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864066" y="536895"/>
            <a:ext cx="10291614" cy="5528346"/>
          </a:xfrm>
        </p:spPr>
        <p:txBody>
          <a:bodyPr rtlCol="0" anchor="t">
            <a:normAutofit/>
          </a:bodyPr>
          <a:lstStyle/>
          <a:p>
            <a:pPr lvl="0" rtl="0"/>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5"/>
            <a:ext cx="10058400" cy="100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053A1BFD-557C-4C0D-A109-9E3324E57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281" y="1063855"/>
            <a:ext cx="9151437" cy="5299056"/>
          </a:xfrm>
          <a:prstGeom prst="rect">
            <a:avLst/>
          </a:prstGeom>
        </p:spPr>
      </p:pic>
    </p:spTree>
    <p:extLst>
      <p:ext uri="{BB962C8B-B14F-4D97-AF65-F5344CB8AC3E}">
        <p14:creationId xmlns:p14="http://schemas.microsoft.com/office/powerpoint/2010/main" val="142987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073791"/>
            <a:ext cx="9925854" cy="2438807"/>
          </a:xfrm>
        </p:spPr>
        <p:txBody>
          <a:bodyPr rtlCol="0" anchor="t">
            <a:normAutofit/>
          </a:bodyPr>
          <a:lstStyle/>
          <a:p>
            <a:pPr lvl="0" rtl="0"/>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92279"/>
            <a:ext cx="8891516" cy="133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4000" dirty="0">
                <a:solidFill>
                  <a:srgbClr val="FFFFFF"/>
                </a:solidFill>
                <a:latin typeface="微軟正黑體 Light" panose="020B0304030504040204" pitchFamily="34" charset="-120"/>
                <a:ea typeface="微軟正黑體 Light" panose="020B0304030504040204" pitchFamily="34" charset="-120"/>
              </a:rPr>
              <a:t>資料庫建置</a:t>
            </a:r>
            <a:endParaRPr lang="zh-tw" sz="4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8FFFA629-2B36-4151-AE22-0F708CC007D1}"/>
              </a:ext>
            </a:extLst>
          </p:cNvPr>
          <p:cNvPicPr>
            <a:picLocks noChangeAspect="1"/>
          </p:cNvPicPr>
          <p:nvPr/>
        </p:nvPicPr>
        <p:blipFill>
          <a:blip r:embed="rId2"/>
          <a:stretch>
            <a:fillRect/>
          </a:stretch>
        </p:blipFill>
        <p:spPr>
          <a:xfrm>
            <a:off x="354998" y="1155583"/>
            <a:ext cx="11482003" cy="4546833"/>
          </a:xfrm>
          <a:prstGeom prst="rect">
            <a:avLst/>
          </a:prstGeom>
        </p:spPr>
      </p:pic>
    </p:spTree>
    <p:extLst>
      <p:ext uri="{BB962C8B-B14F-4D97-AF65-F5344CB8AC3E}">
        <p14:creationId xmlns:p14="http://schemas.microsoft.com/office/powerpoint/2010/main" val="365004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所有帳戶</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5" name="圖片 4">
            <a:extLst>
              <a:ext uri="{FF2B5EF4-FFF2-40B4-BE49-F238E27FC236}">
                <a16:creationId xmlns:a16="http://schemas.microsoft.com/office/drawing/2014/main" id="{F20086C7-75FE-456B-A0F2-E046BFFC3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321" y="1575688"/>
            <a:ext cx="6207358" cy="2350359"/>
          </a:xfrm>
          <a:prstGeom prst="rect">
            <a:avLst/>
          </a:prstGeom>
        </p:spPr>
      </p:pic>
    </p:spTree>
    <p:extLst>
      <p:ext uri="{BB962C8B-B14F-4D97-AF65-F5344CB8AC3E}">
        <p14:creationId xmlns:p14="http://schemas.microsoft.com/office/powerpoint/2010/main" val="2647593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學生、教師、廠商的帳戶基本資料</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14BCEC1-18B7-4CB7-B194-712AF2830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232" y="4604363"/>
            <a:ext cx="7105650" cy="1304925"/>
          </a:xfrm>
          <a:prstGeom prst="rect">
            <a:avLst/>
          </a:prstGeom>
        </p:spPr>
      </p:pic>
      <p:pic>
        <p:nvPicPr>
          <p:cNvPr id="7" name="圖片 6">
            <a:extLst>
              <a:ext uri="{FF2B5EF4-FFF2-40B4-BE49-F238E27FC236}">
                <a16:creationId xmlns:a16="http://schemas.microsoft.com/office/drawing/2014/main" id="{274D78EC-30C8-47AF-9E93-B7C8CC60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130" y="1463989"/>
            <a:ext cx="7737853" cy="1061098"/>
          </a:xfrm>
          <a:prstGeom prst="rect">
            <a:avLst/>
          </a:prstGeom>
        </p:spPr>
      </p:pic>
      <p:pic>
        <p:nvPicPr>
          <p:cNvPr id="11" name="圖片 10">
            <a:extLst>
              <a:ext uri="{FF2B5EF4-FFF2-40B4-BE49-F238E27FC236}">
                <a16:creationId xmlns:a16="http://schemas.microsoft.com/office/drawing/2014/main" id="{0FE222E7-713E-4592-A5C1-A1DAF27F3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947" y="3094985"/>
            <a:ext cx="8898218" cy="939480"/>
          </a:xfrm>
          <a:prstGeom prst="rect">
            <a:avLst/>
          </a:prstGeom>
        </p:spPr>
      </p:pic>
    </p:spTree>
    <p:extLst>
      <p:ext uri="{BB962C8B-B14F-4D97-AF65-F5344CB8AC3E}">
        <p14:creationId xmlns:p14="http://schemas.microsoft.com/office/powerpoint/2010/main" val="333835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b="1" dirty="0">
                <a:solidFill>
                  <a:srgbClr val="FFFFFF"/>
                </a:solidFill>
              </a:rPr>
              <a:t>所有帳戶</a:t>
            </a:r>
            <a:br>
              <a:rPr lang="en-US" altLang="zh-TW" sz="3200" b="1" dirty="0">
                <a:solidFill>
                  <a:srgbClr val="FFFFFF"/>
                </a:solidFill>
              </a:rPr>
            </a:br>
            <a:br>
              <a:rPr lang="en-US" altLang="zh-TW" sz="3200" dirty="0">
                <a:solidFill>
                  <a:srgbClr val="FFFFFF"/>
                </a:solidFill>
              </a:rPr>
            </a:br>
            <a:endParaRPr lang="zh-tw" sz="2400" dirty="0">
              <a:solidFill>
                <a:srgbClr val="FFFFFF"/>
              </a:solidFill>
            </a:endParaRPr>
          </a:p>
        </p:txBody>
      </p:sp>
      <p:pic>
        <p:nvPicPr>
          <p:cNvPr id="5" name="圖片 4">
            <a:extLst>
              <a:ext uri="{FF2B5EF4-FFF2-40B4-BE49-F238E27FC236}">
                <a16:creationId xmlns:a16="http://schemas.microsoft.com/office/drawing/2014/main" id="{F20086C7-75FE-456B-A0F2-E046BFFC3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321" y="1575688"/>
            <a:ext cx="6207358" cy="2350359"/>
          </a:xfrm>
          <a:prstGeom prst="rect">
            <a:avLst/>
          </a:prstGeom>
        </p:spPr>
      </p:pic>
    </p:spTree>
    <p:extLst>
      <p:ext uri="{BB962C8B-B14F-4D97-AF65-F5344CB8AC3E}">
        <p14:creationId xmlns:p14="http://schemas.microsoft.com/office/powerpoint/2010/main" val="907546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234893"/>
            <a:ext cx="10058400" cy="2290194"/>
          </a:xfrm>
        </p:spPr>
        <p:txBody>
          <a:bodyPr rtlCol="0" anchor="t">
            <a:noAutofit/>
          </a:bodyPr>
          <a:lstStyle/>
          <a:p>
            <a:pPr lvl="0" rtl="0"/>
            <a:r>
              <a:rPr lang="zh-TW" altLang="en-US" sz="3200" dirty="0">
                <a:solidFill>
                  <a:srgbClr val="FFFFFF"/>
                </a:solidFill>
              </a:rPr>
              <a:t>刊登徵才資訊的欄位</a:t>
            </a:r>
            <a:br>
              <a:rPr lang="en-US" altLang="zh-TW" sz="3200" dirty="0">
                <a:solidFill>
                  <a:srgbClr val="FFFFFF"/>
                </a:solidFill>
              </a:rPr>
            </a:br>
            <a:r>
              <a:rPr lang="zh-TW" altLang="en-US" sz="3200" dirty="0">
                <a:solidFill>
                  <a:srgbClr val="FFFFFF"/>
                </a:solidFill>
              </a:rPr>
              <a:t>會用到的頁面：</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廠商實習刊登</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學生實習應徵</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教師職務列表</a:t>
            </a:r>
            <a:br>
              <a:rPr lang="en-US" altLang="zh-TW" sz="3200"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02921EC-6483-4322-89FC-0E297F885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2" y="2738437"/>
            <a:ext cx="10163175" cy="1381125"/>
          </a:xfrm>
          <a:prstGeom prst="rect">
            <a:avLst/>
          </a:prstGeom>
        </p:spPr>
      </p:pic>
    </p:spTree>
    <p:extLst>
      <p:ext uri="{BB962C8B-B14F-4D97-AF65-F5344CB8AC3E}">
        <p14:creationId xmlns:p14="http://schemas.microsoft.com/office/powerpoint/2010/main" val="378278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r>
              <a:rPr lang="zh-TW" altLang="en-US" sz="3200" b="1" dirty="0">
                <a:solidFill>
                  <a:srgbClr val="FFFFFF"/>
                </a:solidFill>
              </a:rPr>
              <a:t>意見反應的資料欄位</a:t>
            </a:r>
            <a:br>
              <a:rPr lang="en-US" altLang="zh-TW" sz="3200" b="1" dirty="0">
                <a:solidFill>
                  <a:srgbClr val="FFFFFF"/>
                </a:solidFill>
              </a:rPr>
            </a:br>
            <a:r>
              <a:rPr lang="zh-TW" altLang="en-US" sz="3200" dirty="0">
                <a:solidFill>
                  <a:srgbClr val="FFFFFF"/>
                </a:solidFill>
              </a:rPr>
              <a:t>會用到的頁面：</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學生意見反應</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教師意見審核</a:t>
            </a:r>
            <a:br>
              <a:rPr lang="en-US" altLang="zh-TW" sz="3200" dirty="0">
                <a:solidFill>
                  <a:srgbClr val="FFFFFF"/>
                </a:solidFill>
              </a:rPr>
            </a:br>
            <a:r>
              <a:rPr lang="en-US" altLang="zh-TW" sz="3200" dirty="0">
                <a:solidFill>
                  <a:srgbClr val="FFFFFF"/>
                </a:solidFill>
              </a:rPr>
              <a:t>	</a:t>
            </a:r>
            <a:r>
              <a:rPr lang="zh-TW" altLang="en-US" sz="3200" dirty="0">
                <a:solidFill>
                  <a:srgbClr val="FFFFFF"/>
                </a:solidFill>
              </a:rPr>
              <a:t>廠商意見回覆</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7" name="圖片 6">
            <a:extLst>
              <a:ext uri="{FF2B5EF4-FFF2-40B4-BE49-F238E27FC236}">
                <a16:creationId xmlns:a16="http://schemas.microsoft.com/office/drawing/2014/main" id="{FEDA2144-938E-40E9-996D-1F72B5860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053" y="3429000"/>
            <a:ext cx="8391894" cy="2462170"/>
          </a:xfrm>
          <a:prstGeom prst="rect">
            <a:avLst/>
          </a:prstGeom>
        </p:spPr>
      </p:pic>
    </p:spTree>
    <p:extLst>
      <p:ext uri="{BB962C8B-B14F-4D97-AF65-F5344CB8AC3E}">
        <p14:creationId xmlns:p14="http://schemas.microsoft.com/office/powerpoint/2010/main" val="423382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
        <p:nvSpPr>
          <p:cNvPr id="8" name="標題 1">
            <a:extLst>
              <a:ext uri="{FF2B5EF4-FFF2-40B4-BE49-F238E27FC236}">
                <a16:creationId xmlns:a16="http://schemas.microsoft.com/office/drawing/2014/main" id="{E6F40211-3C77-443D-82B0-B3FF7E107A2E}"/>
              </a:ext>
            </a:extLst>
          </p:cNvPr>
          <p:cNvSpPr txBox="1">
            <a:spLocks/>
          </p:cNvSpPr>
          <p:nvPr/>
        </p:nvSpPr>
        <p:spPr>
          <a:xfrm>
            <a:off x="1036320" y="427839"/>
            <a:ext cx="10271760" cy="57898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cs typeface="+mj-cs"/>
              </a:defRPr>
            </a:lvl1pPr>
          </a:lstStyle>
          <a:p>
            <a:r>
              <a:rPr lang="zh-TW" altLang="en-US" sz="3200" b="1" dirty="0">
                <a:solidFill>
                  <a:srgbClr val="FFFFFF"/>
                </a:solidFill>
              </a:rPr>
              <a:t>學生的申請辦法</a:t>
            </a:r>
            <a:endParaRPr lang="en-US" altLang="zh-TW" sz="3200" b="1">
              <a:solidFill>
                <a:srgbClr val="FFFFFF"/>
              </a:solidFill>
            </a:endParaRPr>
          </a:p>
          <a:p>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6" name="圖片 5">
            <a:extLst>
              <a:ext uri="{FF2B5EF4-FFF2-40B4-BE49-F238E27FC236}">
                <a16:creationId xmlns:a16="http://schemas.microsoft.com/office/drawing/2014/main" id="{45D78804-972C-4734-8CCE-E0CB505F293E}"/>
              </a:ext>
            </a:extLst>
          </p:cNvPr>
          <p:cNvPicPr>
            <a:picLocks noChangeAspect="1"/>
          </p:cNvPicPr>
          <p:nvPr/>
        </p:nvPicPr>
        <p:blipFill>
          <a:blip r:embed="rId2"/>
          <a:stretch>
            <a:fillRect/>
          </a:stretch>
        </p:blipFill>
        <p:spPr>
          <a:xfrm>
            <a:off x="1036320" y="1166630"/>
            <a:ext cx="9907398" cy="4812315"/>
          </a:xfrm>
          <a:prstGeom prst="rect">
            <a:avLst/>
          </a:prstGeom>
        </p:spPr>
      </p:pic>
    </p:spTree>
    <p:extLst>
      <p:ext uri="{BB962C8B-B14F-4D97-AF65-F5344CB8AC3E}">
        <p14:creationId xmlns:p14="http://schemas.microsoft.com/office/powerpoint/2010/main" val="3137485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343949"/>
            <a:ext cx="10058400" cy="5545123"/>
          </a:xfrm>
        </p:spPr>
        <p:txBody>
          <a:bodyPr rtlCol="0" anchor="t">
            <a:normAutofit/>
          </a:bodyPr>
          <a:lstStyle/>
          <a:p>
            <a:pPr lvl="0" rtl="0"/>
            <a:r>
              <a:rPr lang="zh-TW" altLang="en-US" sz="3200" b="1" dirty="0">
                <a:solidFill>
                  <a:srgbClr val="FFFFFF"/>
                </a:solidFill>
              </a:rPr>
              <a:t>學生的履歷維護</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endParaRPr lang="zh-tw" sz="2400" dirty="0">
              <a:solidFill>
                <a:srgbClr val="FFFFFF"/>
              </a:solidFill>
            </a:endParaRPr>
          </a:p>
        </p:txBody>
      </p:sp>
      <p:pic>
        <p:nvPicPr>
          <p:cNvPr id="4" name="圖片 3">
            <a:extLst>
              <a:ext uri="{FF2B5EF4-FFF2-40B4-BE49-F238E27FC236}">
                <a16:creationId xmlns:a16="http://schemas.microsoft.com/office/drawing/2014/main" id="{B01A7C45-5AB2-4808-B8BA-8B774BD2767E}"/>
              </a:ext>
            </a:extLst>
          </p:cNvPr>
          <p:cNvPicPr>
            <a:picLocks noChangeAspect="1"/>
          </p:cNvPicPr>
          <p:nvPr/>
        </p:nvPicPr>
        <p:blipFill>
          <a:blip r:embed="rId2"/>
          <a:stretch>
            <a:fillRect/>
          </a:stretch>
        </p:blipFill>
        <p:spPr>
          <a:xfrm>
            <a:off x="1140311" y="5705333"/>
            <a:ext cx="10015369" cy="632550"/>
          </a:xfrm>
          <a:prstGeom prst="rect">
            <a:avLst/>
          </a:prstGeom>
        </p:spPr>
      </p:pic>
      <p:pic>
        <p:nvPicPr>
          <p:cNvPr id="9" name="圖片 8">
            <a:extLst>
              <a:ext uri="{FF2B5EF4-FFF2-40B4-BE49-F238E27FC236}">
                <a16:creationId xmlns:a16="http://schemas.microsoft.com/office/drawing/2014/main" id="{8F338722-0514-4746-9292-27B733E8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96" y="1131996"/>
            <a:ext cx="8833607" cy="4300694"/>
          </a:xfrm>
          <a:prstGeom prst="rect">
            <a:avLst/>
          </a:prstGeom>
        </p:spPr>
      </p:pic>
    </p:spTree>
    <p:extLst>
      <p:ext uri="{BB962C8B-B14F-4D97-AF65-F5344CB8AC3E}">
        <p14:creationId xmlns:p14="http://schemas.microsoft.com/office/powerpoint/2010/main" val="1743839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D67A9D5D-3795-40C5-9A3E-275FAF294F20}"/>
              </a:ext>
            </a:extLst>
          </p:cNvPr>
          <p:cNvSpPr>
            <a:spLocks noGrp="1"/>
          </p:cNvSpPr>
          <p:nvPr>
            <p:ph type="ctrTitle"/>
          </p:nvPr>
        </p:nvSpPr>
        <p:spPr>
          <a:xfrm>
            <a:off x="1097280" y="302003"/>
            <a:ext cx="10058400" cy="5763237"/>
          </a:xfrm>
        </p:spPr>
        <p:txBody>
          <a:bodyPr rtlCol="0" anchor="t">
            <a:normAutofit/>
          </a:bodyPr>
          <a:lstStyle/>
          <a:p>
            <a:pPr lvl="0" rtl="0"/>
            <a:r>
              <a:rPr lang="zh-TW" altLang="en-US" sz="3200" b="1" dirty="0">
                <a:solidFill>
                  <a:srgbClr val="FFFFFF"/>
                </a:solidFill>
              </a:rPr>
              <a:t>學生實習應徵</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12" name="圖片 11">
            <a:extLst>
              <a:ext uri="{FF2B5EF4-FFF2-40B4-BE49-F238E27FC236}">
                <a16:creationId xmlns:a16="http://schemas.microsoft.com/office/drawing/2014/main" id="{693DB8E1-91BB-406C-B9C6-16E53A2994FB}"/>
              </a:ext>
            </a:extLst>
          </p:cNvPr>
          <p:cNvPicPr>
            <a:picLocks noChangeAspect="1"/>
          </p:cNvPicPr>
          <p:nvPr/>
        </p:nvPicPr>
        <p:blipFill>
          <a:blip r:embed="rId2"/>
          <a:stretch>
            <a:fillRect/>
          </a:stretch>
        </p:blipFill>
        <p:spPr>
          <a:xfrm>
            <a:off x="648356" y="985707"/>
            <a:ext cx="10956247" cy="5272480"/>
          </a:xfrm>
          <a:prstGeom prst="rect">
            <a:avLst/>
          </a:prstGeom>
        </p:spPr>
      </p:pic>
    </p:spTree>
    <p:extLst>
      <p:ext uri="{BB962C8B-B14F-4D97-AF65-F5344CB8AC3E}">
        <p14:creationId xmlns:p14="http://schemas.microsoft.com/office/powerpoint/2010/main" val="303147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66800" y="411062"/>
            <a:ext cx="10058400" cy="4488110"/>
          </a:xfrm>
        </p:spPr>
        <p:txBody>
          <a:bodyPr rtlCol="0" anchor="t">
            <a:normAutofit fontScale="90000"/>
          </a:bodyPr>
          <a:lstStyle/>
          <a:p>
            <a:pPr lvl="0" rtl="0">
              <a:lnSpc>
                <a:spcPct val="150000"/>
              </a:lnSpc>
            </a:pPr>
            <a:r>
              <a:rPr lang="zh-TW" altLang="en-US" sz="3200" dirty="0">
                <a:solidFill>
                  <a:srgbClr val="FFFFFF"/>
                </a:solidFill>
              </a:rPr>
              <a:t>工作項目：</a:t>
            </a:r>
            <a:br>
              <a:rPr lang="en-US" altLang="zh-TW" sz="3200" dirty="0">
                <a:solidFill>
                  <a:srgbClr val="FFFFFF"/>
                </a:solidFill>
              </a:rPr>
            </a:br>
            <a:r>
              <a:rPr lang="zh-TW" altLang="en-US" sz="3200" dirty="0">
                <a:solidFill>
                  <a:srgbClr val="FFFFFF"/>
                </a:solidFill>
              </a:rPr>
              <a:t>     </a:t>
            </a:r>
            <a:r>
              <a:rPr lang="en-US" altLang="zh-TW" sz="3200" dirty="0">
                <a:solidFill>
                  <a:srgbClr val="FFFFFF"/>
                </a:solidFill>
              </a:rPr>
              <a:t>	1.</a:t>
            </a:r>
            <a:r>
              <a:rPr lang="zh-TW" altLang="en-US" sz="3200" dirty="0">
                <a:solidFill>
                  <a:srgbClr val="FFFFFF"/>
                </a:solidFill>
              </a:rPr>
              <a:t> 網站的基礎架設</a:t>
            </a:r>
            <a:r>
              <a:rPr lang="en-US" altLang="zh-TW" sz="3200" dirty="0">
                <a:solidFill>
                  <a:srgbClr val="FFFFFF"/>
                </a:solidFill>
              </a:rPr>
              <a:t>(html)</a:t>
            </a:r>
            <a:br>
              <a:rPr lang="en-US" altLang="zh-TW" sz="3200" dirty="0">
                <a:solidFill>
                  <a:srgbClr val="FFFFFF"/>
                </a:solidFill>
              </a:rPr>
            </a:br>
            <a:r>
              <a:rPr lang="zh-TW" altLang="en-US" sz="3200" dirty="0">
                <a:solidFill>
                  <a:srgbClr val="FFFFFF"/>
                </a:solidFill>
              </a:rPr>
              <a:t>       </a:t>
            </a:r>
            <a:r>
              <a:rPr lang="en-US" altLang="zh-TW" sz="3200" dirty="0">
                <a:solidFill>
                  <a:srgbClr val="FFFFFF"/>
                </a:solidFill>
              </a:rPr>
              <a:t>	2.</a:t>
            </a:r>
            <a:r>
              <a:rPr lang="zh-TW" altLang="en-US" sz="3200" dirty="0">
                <a:solidFill>
                  <a:srgbClr val="FFFFFF"/>
                </a:solidFill>
              </a:rPr>
              <a:t>網頁美化</a:t>
            </a:r>
            <a:r>
              <a:rPr lang="en-US" altLang="zh-TW" sz="3200" dirty="0">
                <a:solidFill>
                  <a:srgbClr val="FFFFFF"/>
                </a:solidFill>
              </a:rPr>
              <a:t>(</a:t>
            </a:r>
            <a:r>
              <a:rPr lang="en-US" altLang="zh-TW" sz="3200" dirty="0" err="1">
                <a:solidFill>
                  <a:srgbClr val="FFFFFF"/>
                </a:solidFill>
              </a:rPr>
              <a:t>css</a:t>
            </a:r>
            <a:r>
              <a:rPr lang="en-US" altLang="zh-TW" sz="3200" dirty="0">
                <a:solidFill>
                  <a:srgbClr val="FFFFFF"/>
                </a:solidFill>
              </a:rPr>
              <a:t>)</a:t>
            </a:r>
            <a:br>
              <a:rPr lang="en-US" altLang="zh-TW" sz="3200" dirty="0">
                <a:solidFill>
                  <a:srgbClr val="FFFFFF"/>
                </a:solidFill>
              </a:rPr>
            </a:br>
            <a:r>
              <a:rPr lang="en-US" altLang="zh-TW" sz="3200" dirty="0">
                <a:solidFill>
                  <a:srgbClr val="FFFFFF"/>
                </a:solidFill>
              </a:rPr>
              <a:t>	3.</a:t>
            </a:r>
            <a:r>
              <a:rPr lang="zh-TW" altLang="en-US" sz="3200" dirty="0">
                <a:solidFill>
                  <a:srgbClr val="FFFFFF"/>
                </a:solidFill>
              </a:rPr>
              <a:t>網頁互動的效果</a:t>
            </a:r>
            <a:r>
              <a:rPr lang="en-US" altLang="zh-TW" sz="3200" dirty="0">
                <a:solidFill>
                  <a:srgbClr val="FFFFFF"/>
                </a:solidFill>
              </a:rPr>
              <a:t>(</a:t>
            </a:r>
            <a:r>
              <a:rPr lang="en-US" altLang="zh-TW" sz="3200" dirty="0" err="1">
                <a:solidFill>
                  <a:srgbClr val="FFFFFF"/>
                </a:solidFill>
              </a:rPr>
              <a:t>javascript</a:t>
            </a:r>
            <a:r>
              <a:rPr lang="en-US" altLang="zh-TW" sz="3200" dirty="0">
                <a:solidFill>
                  <a:srgbClr val="FFFFFF"/>
                </a:solidFill>
              </a:rPr>
              <a:t>, </a:t>
            </a:r>
            <a:r>
              <a:rPr lang="en-US" altLang="zh-TW" sz="3200" dirty="0" err="1">
                <a:solidFill>
                  <a:srgbClr val="FFFFFF"/>
                </a:solidFill>
              </a:rPr>
              <a:t>jquery</a:t>
            </a:r>
            <a:r>
              <a:rPr lang="en-US" altLang="zh-TW" sz="3200" dirty="0">
                <a:solidFill>
                  <a:srgbClr val="FFFFFF"/>
                </a:solidFill>
              </a:rPr>
              <a:t>)</a:t>
            </a:r>
            <a:br>
              <a:rPr lang="en-US" altLang="zh-TW" sz="3200" dirty="0">
                <a:solidFill>
                  <a:srgbClr val="FFFFFF"/>
                </a:solidFill>
              </a:rPr>
            </a:br>
            <a:r>
              <a:rPr lang="en-US" altLang="zh-TW" sz="3200" dirty="0">
                <a:solidFill>
                  <a:srgbClr val="FFFFFF"/>
                </a:solidFill>
              </a:rPr>
              <a:t>	4.</a:t>
            </a:r>
            <a:r>
              <a:rPr lang="zh-TW" altLang="en-US" sz="3200" dirty="0">
                <a:solidFill>
                  <a:srgbClr val="FFFFFF"/>
                </a:solidFill>
              </a:rPr>
              <a:t>資料庫的連接</a:t>
            </a:r>
            <a:r>
              <a:rPr lang="en-US" altLang="zh-TW" sz="3200" dirty="0">
                <a:solidFill>
                  <a:srgbClr val="FFFFFF"/>
                </a:solidFill>
              </a:rPr>
              <a:t>(php)</a:t>
            </a:r>
            <a:br>
              <a:rPr lang="en-US" altLang="zh-TW" sz="3200" dirty="0">
                <a:solidFill>
                  <a:srgbClr val="FFFFFF"/>
                </a:solidFill>
              </a:rPr>
            </a:br>
            <a:r>
              <a:rPr lang="en-US" altLang="zh-TW" sz="3200" dirty="0">
                <a:solidFill>
                  <a:srgbClr val="FFFFFF"/>
                </a:solidFill>
              </a:rPr>
              <a:t>	5.</a:t>
            </a:r>
            <a:r>
              <a:rPr lang="zh-TW" altLang="en-US" sz="3200" dirty="0">
                <a:solidFill>
                  <a:srgbClr val="FFFFFF"/>
                </a:solidFill>
              </a:rPr>
              <a:t>資料庫管理</a:t>
            </a:r>
            <a:r>
              <a:rPr lang="en-US" altLang="zh-TW" sz="3200" dirty="0">
                <a:solidFill>
                  <a:srgbClr val="FFFFFF"/>
                </a:solidFill>
              </a:rPr>
              <a:t>(</a:t>
            </a:r>
            <a:r>
              <a:rPr lang="en-US" altLang="zh-TW" sz="3200" dirty="0" err="1">
                <a:solidFill>
                  <a:srgbClr val="FFFFFF"/>
                </a:solidFill>
              </a:rPr>
              <a:t>MySql</a:t>
            </a:r>
            <a:r>
              <a:rPr lang="en-US" altLang="zh-TW" sz="3200" dirty="0">
                <a:solidFill>
                  <a:srgbClr val="FFFFFF"/>
                </a:solidFill>
              </a:rPr>
              <a:t>)</a:t>
            </a:r>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4"/>
            <a:ext cx="10058400" cy="137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3491318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364D84-0079-47BA-824F-3C9587DA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80" y="908882"/>
            <a:ext cx="11400639" cy="5488312"/>
          </a:xfrm>
          <a:prstGeom prst="rect">
            <a:avLst/>
          </a:prstGeom>
        </p:spPr>
      </p:pic>
      <p:sp>
        <p:nvSpPr>
          <p:cNvPr id="8" name="標題 1">
            <a:extLst>
              <a:ext uri="{FF2B5EF4-FFF2-40B4-BE49-F238E27FC236}">
                <a16:creationId xmlns:a16="http://schemas.microsoft.com/office/drawing/2014/main" id="{D67A9D5D-3795-40C5-9A3E-275FAF294F20}"/>
              </a:ext>
            </a:extLst>
          </p:cNvPr>
          <p:cNvSpPr>
            <a:spLocks noGrp="1"/>
          </p:cNvSpPr>
          <p:nvPr>
            <p:ph type="ctrTitle"/>
          </p:nvPr>
        </p:nvSpPr>
        <p:spPr>
          <a:xfrm>
            <a:off x="1097280" y="302003"/>
            <a:ext cx="10058400" cy="5763237"/>
          </a:xfrm>
        </p:spPr>
        <p:txBody>
          <a:bodyPr rtlCol="0" anchor="t">
            <a:normAutofit/>
          </a:bodyPr>
          <a:lstStyle/>
          <a:p>
            <a:pPr lvl="0" rtl="0"/>
            <a:r>
              <a:rPr lang="zh-TW" altLang="en-US" sz="3200" b="1" dirty="0">
                <a:solidFill>
                  <a:srgbClr val="FFFFFF"/>
                </a:solidFill>
              </a:rPr>
              <a:t>學生實習應徵</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4" name="圖片 3">
            <a:extLst>
              <a:ext uri="{FF2B5EF4-FFF2-40B4-BE49-F238E27FC236}">
                <a16:creationId xmlns:a16="http://schemas.microsoft.com/office/drawing/2014/main" id="{2375FD63-F506-4C70-8448-92EAE3A5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942" y="207679"/>
            <a:ext cx="7394337" cy="1004854"/>
          </a:xfrm>
          <a:prstGeom prst="rect">
            <a:avLst/>
          </a:prstGeom>
        </p:spPr>
      </p:pic>
    </p:spTree>
    <p:extLst>
      <p:ext uri="{BB962C8B-B14F-4D97-AF65-F5344CB8AC3E}">
        <p14:creationId xmlns:p14="http://schemas.microsoft.com/office/powerpoint/2010/main" val="2177023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B0F684F-D8E3-4DF0-B92A-501DD2F4B446}"/>
              </a:ext>
            </a:extLst>
          </p:cNvPr>
          <p:cNvPicPr>
            <a:picLocks noChangeAspect="1"/>
          </p:cNvPicPr>
          <p:nvPr/>
        </p:nvPicPr>
        <p:blipFill>
          <a:blip r:embed="rId2"/>
          <a:stretch>
            <a:fillRect/>
          </a:stretch>
        </p:blipFill>
        <p:spPr>
          <a:xfrm>
            <a:off x="0" y="438691"/>
            <a:ext cx="12192000" cy="5980618"/>
          </a:xfrm>
          <a:prstGeom prst="rect">
            <a:avLst/>
          </a:prstGeom>
        </p:spPr>
      </p:pic>
    </p:spTree>
    <p:extLst>
      <p:ext uri="{BB962C8B-B14F-4D97-AF65-F5344CB8AC3E}">
        <p14:creationId xmlns:p14="http://schemas.microsoft.com/office/powerpoint/2010/main" val="2196799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520117"/>
            <a:ext cx="10058400" cy="5545123"/>
          </a:xfrm>
        </p:spPr>
        <p:txBody>
          <a:bodyPr rtlCol="0" anchor="t">
            <a:normAutofit/>
          </a:bodyPr>
          <a:lstStyle/>
          <a:p>
            <a:pPr lvl="0" rtl="0"/>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pic>
        <p:nvPicPr>
          <p:cNvPr id="4" name="圖片 3">
            <a:extLst>
              <a:ext uri="{FF2B5EF4-FFF2-40B4-BE49-F238E27FC236}">
                <a16:creationId xmlns:a16="http://schemas.microsoft.com/office/drawing/2014/main" id="{9B3EA26E-79D1-4EE4-BB90-1E3237A4F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766" y="74211"/>
            <a:ext cx="4898106" cy="1437097"/>
          </a:xfrm>
          <a:prstGeom prst="rect">
            <a:avLst/>
          </a:prstGeom>
        </p:spPr>
      </p:pic>
      <p:pic>
        <p:nvPicPr>
          <p:cNvPr id="5" name="圖片 4">
            <a:extLst>
              <a:ext uri="{FF2B5EF4-FFF2-40B4-BE49-F238E27FC236}">
                <a16:creationId xmlns:a16="http://schemas.microsoft.com/office/drawing/2014/main" id="{0F854360-2D18-46E6-B915-FF27A537CE65}"/>
              </a:ext>
            </a:extLst>
          </p:cNvPr>
          <p:cNvPicPr>
            <a:picLocks noChangeAspect="1"/>
          </p:cNvPicPr>
          <p:nvPr/>
        </p:nvPicPr>
        <p:blipFill>
          <a:blip r:embed="rId3"/>
          <a:stretch>
            <a:fillRect/>
          </a:stretch>
        </p:blipFill>
        <p:spPr>
          <a:xfrm>
            <a:off x="1244087" y="1572419"/>
            <a:ext cx="9764785" cy="4765464"/>
          </a:xfrm>
          <a:prstGeom prst="rect">
            <a:avLst/>
          </a:prstGeom>
        </p:spPr>
      </p:pic>
      <p:sp>
        <p:nvSpPr>
          <p:cNvPr id="8" name="標題 1">
            <a:extLst>
              <a:ext uri="{FF2B5EF4-FFF2-40B4-BE49-F238E27FC236}">
                <a16:creationId xmlns:a16="http://schemas.microsoft.com/office/drawing/2014/main" id="{E6F40211-3C77-443D-82B0-B3FF7E107A2E}"/>
              </a:ext>
            </a:extLst>
          </p:cNvPr>
          <p:cNvSpPr txBox="1">
            <a:spLocks/>
          </p:cNvSpPr>
          <p:nvPr/>
        </p:nvSpPr>
        <p:spPr>
          <a:xfrm>
            <a:off x="1036320" y="427839"/>
            <a:ext cx="10271760" cy="57898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微軟正黑體 Light" panose="020B0304030504040204" pitchFamily="34" charset="-120"/>
                <a:ea typeface="微軟正黑體 Light" panose="020B0304030504040204" pitchFamily="34" charset="-120"/>
                <a:cs typeface="+mj-cs"/>
              </a:defRPr>
            </a:lvl1pPr>
          </a:lstStyle>
          <a:p>
            <a:r>
              <a:rPr lang="zh-TW" altLang="en-US" sz="3200" b="1" dirty="0">
                <a:solidFill>
                  <a:srgbClr val="FFFFFF"/>
                </a:solidFill>
              </a:rPr>
              <a:t>學生的意見反應</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Tree>
    <p:extLst>
      <p:ext uri="{BB962C8B-B14F-4D97-AF65-F5344CB8AC3E}">
        <p14:creationId xmlns:p14="http://schemas.microsoft.com/office/powerpoint/2010/main" val="1499693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673D7E2-2B98-4B90-9A75-9681742E6CE3}"/>
              </a:ext>
            </a:extLst>
          </p:cNvPr>
          <p:cNvPicPr>
            <a:picLocks noChangeAspect="1"/>
          </p:cNvPicPr>
          <p:nvPr/>
        </p:nvPicPr>
        <p:blipFill>
          <a:blip r:embed="rId2"/>
          <a:stretch>
            <a:fillRect/>
          </a:stretch>
        </p:blipFill>
        <p:spPr>
          <a:xfrm>
            <a:off x="827714" y="1013480"/>
            <a:ext cx="10536572" cy="5114468"/>
          </a:xfrm>
          <a:prstGeom prst="rect">
            <a:avLst/>
          </a:prstGeom>
        </p:spPr>
      </p:pic>
      <p:sp>
        <p:nvSpPr>
          <p:cNvPr id="5" name="標題 1">
            <a:extLst>
              <a:ext uri="{FF2B5EF4-FFF2-40B4-BE49-F238E27FC236}">
                <a16:creationId xmlns:a16="http://schemas.microsoft.com/office/drawing/2014/main" id="{2D4D4B89-6DB3-46DA-91A2-749DE631096D}"/>
              </a:ext>
            </a:extLst>
          </p:cNvPr>
          <p:cNvSpPr>
            <a:spLocks noGrp="1"/>
          </p:cNvSpPr>
          <p:nvPr>
            <p:ph type="ctrTitle"/>
          </p:nvPr>
        </p:nvSpPr>
        <p:spPr>
          <a:xfrm>
            <a:off x="1097280" y="276837"/>
            <a:ext cx="10058400" cy="5788403"/>
          </a:xfrm>
        </p:spPr>
        <p:txBody>
          <a:bodyPr rtlCol="0" anchor="t">
            <a:normAutofit/>
          </a:bodyPr>
          <a:lstStyle/>
          <a:p>
            <a:pPr lvl="0" rtl="0"/>
            <a:r>
              <a:rPr lang="zh-TW" altLang="en-US" sz="3200" b="1" dirty="0">
                <a:solidFill>
                  <a:srgbClr val="FFFFFF"/>
                </a:solidFill>
              </a:rPr>
              <a:t>學生瀏覽實習心得</a:t>
            </a:r>
            <a:br>
              <a:rPr lang="en-US" altLang="zh-TW" sz="3200" b="1" dirty="0">
                <a:solidFill>
                  <a:srgbClr val="FFFFFF"/>
                </a:solidFill>
              </a:rPr>
            </a:br>
            <a:br>
              <a:rPr lang="en-US" altLang="zh-TW" sz="3200" b="1" dirty="0">
                <a:solidFill>
                  <a:srgbClr val="FFFFFF"/>
                </a:solidFill>
              </a:rPr>
            </a:br>
            <a:br>
              <a:rPr lang="en-US" altLang="zh-TW" sz="3200" b="1" dirty="0">
                <a:solidFill>
                  <a:srgbClr val="FFFFFF"/>
                </a:solidFill>
              </a:rPr>
            </a:br>
            <a:br>
              <a:rPr lang="en-US" altLang="zh-TW" sz="2400" b="1" dirty="0">
                <a:solidFill>
                  <a:srgbClr val="FFFFFF"/>
                </a:solidFill>
              </a:rPr>
            </a:br>
            <a:r>
              <a:rPr lang="zh-TW" altLang="en-US" sz="2400" b="1" dirty="0">
                <a:solidFill>
                  <a:srgbClr val="FFFFFF"/>
                </a:solidFill>
              </a:rPr>
              <a:t>        </a:t>
            </a:r>
            <a:endParaRPr lang="zh-tw" sz="2400" dirty="0">
              <a:solidFill>
                <a:srgbClr val="FFFFFF"/>
              </a:solidFill>
            </a:endParaRPr>
          </a:p>
        </p:txBody>
      </p:sp>
    </p:spTree>
    <p:extLst>
      <p:ext uri="{BB962C8B-B14F-4D97-AF65-F5344CB8AC3E}">
        <p14:creationId xmlns:p14="http://schemas.microsoft.com/office/powerpoint/2010/main" val="859385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algn="ctr" rtl="0"/>
            <a:r>
              <a:rPr lang="zh-TW" altLang="en-US" sz="4800" dirty="0">
                <a:solidFill>
                  <a:schemeClr val="bg1"/>
                </a:solidFill>
              </a:rPr>
              <a:t>報告結束</a:t>
            </a:r>
            <a:endParaRPr lang="zh-tw" sz="4800" i="1" dirty="0">
              <a:solidFill>
                <a:schemeClr val="bg1"/>
              </a:solidFill>
            </a:endParaRPr>
          </a:p>
        </p:txBody>
      </p:sp>
    </p:spTree>
    <p:extLst>
      <p:ext uri="{BB962C8B-B14F-4D97-AF65-F5344CB8AC3E}">
        <p14:creationId xmlns:p14="http://schemas.microsoft.com/office/powerpoint/2010/main" val="388757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17072"/>
            <a:ext cx="10058400" cy="3334048"/>
          </a:xfrm>
        </p:spPr>
        <p:txBody>
          <a:bodyPr rtlCol="0" anchor="t">
            <a:normAutofit/>
          </a:bodyPr>
          <a:lstStyle/>
          <a:p>
            <a:pPr lvl="0" rtl="0"/>
            <a:br>
              <a:rPr lang="en-US" altLang="zh-TW" sz="2400" dirty="0">
                <a:solidFill>
                  <a:srgbClr val="FFFFFF"/>
                </a:solidFill>
              </a:rPr>
            </a:b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359831" y="55914"/>
            <a:ext cx="10058400" cy="137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endParaRPr lang="zh-tw" sz="6000" i="1" dirty="0">
              <a:solidFill>
                <a:srgbClr val="FFFFFF"/>
              </a:solidFill>
              <a:latin typeface="微軟正黑體 Light" panose="020B0304030504040204" pitchFamily="34" charset="-120"/>
              <a:ea typeface="微軟正黑體 Light" panose="020B0304030504040204" pitchFamily="34" charset="-120"/>
            </a:endParaRPr>
          </a:p>
        </p:txBody>
      </p:sp>
      <p:pic>
        <p:nvPicPr>
          <p:cNvPr id="4" name="圖片 3">
            <a:extLst>
              <a:ext uri="{FF2B5EF4-FFF2-40B4-BE49-F238E27FC236}">
                <a16:creationId xmlns:a16="http://schemas.microsoft.com/office/drawing/2014/main" id="{CBA54DA1-9FB8-48F0-B44D-96F2688F6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2" y="548238"/>
            <a:ext cx="12192000" cy="4489349"/>
          </a:xfrm>
          <a:prstGeom prst="rect">
            <a:avLst/>
          </a:prstGeom>
        </p:spPr>
      </p:pic>
    </p:spTree>
    <p:extLst>
      <p:ext uri="{BB962C8B-B14F-4D97-AF65-F5344CB8AC3E}">
        <p14:creationId xmlns:p14="http://schemas.microsoft.com/office/powerpoint/2010/main" val="151109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65182"/>
            <a:ext cx="10058400" cy="3285938"/>
          </a:xfrm>
        </p:spPr>
        <p:txBody>
          <a:bodyPr rtlCol="0" anchor="t">
            <a:normAutofit/>
          </a:bodyPr>
          <a:lstStyle/>
          <a:p>
            <a:pPr lvl="0" rtl="0"/>
            <a:br>
              <a:rPr lang="en-US" altLang="zh-TW" sz="2800" dirty="0">
                <a:solidFill>
                  <a:srgbClr val="FFFFFF"/>
                </a:solidFill>
              </a:rPr>
            </a:br>
            <a:r>
              <a:rPr lang="zh-TW" altLang="en-US" sz="3200" dirty="0">
                <a:solidFill>
                  <a:srgbClr val="FFFFFF"/>
                </a:solidFill>
              </a:rPr>
              <a:t>使用語言：</a:t>
            </a:r>
            <a:r>
              <a:rPr lang="en-US" altLang="zh-TW" sz="3200" dirty="0">
                <a:solidFill>
                  <a:srgbClr val="FFFFFF"/>
                </a:solidFill>
              </a:rPr>
              <a:t>HTML, CSS, </a:t>
            </a:r>
            <a:r>
              <a:rPr lang="en-US" altLang="zh-TW" sz="3200" dirty="0" err="1">
                <a:solidFill>
                  <a:srgbClr val="FFFFFF"/>
                </a:solidFill>
              </a:rPr>
              <a:t>JQuery</a:t>
            </a:r>
            <a:r>
              <a:rPr lang="en-US" altLang="zh-TW" sz="3200" dirty="0">
                <a:solidFill>
                  <a:srgbClr val="FFFFFF"/>
                </a:solidFill>
              </a:rPr>
              <a:t>, JavaScript, PHP, </a:t>
            </a:r>
            <a:r>
              <a:rPr lang="en-US" altLang="zh-TW" sz="3200" dirty="0" err="1">
                <a:solidFill>
                  <a:srgbClr val="FFFFFF"/>
                </a:solidFill>
              </a:rPr>
              <a:t>MySql</a:t>
            </a:r>
            <a:r>
              <a:rPr lang="en-US" altLang="zh-TW" sz="3200" dirty="0">
                <a:solidFill>
                  <a:srgbClr val="FFFFFF"/>
                </a:solidFill>
              </a:rPr>
              <a:t> </a:t>
            </a:r>
            <a:br>
              <a:rPr lang="en-US" altLang="zh-TW" sz="3200" dirty="0">
                <a:solidFill>
                  <a:srgbClr val="FFFFFF"/>
                </a:solidFill>
              </a:rPr>
            </a:br>
            <a:br>
              <a:rPr lang="en-US" altLang="zh-TW" sz="2400" dirty="0">
                <a:solidFill>
                  <a:srgbClr val="FFFFFF"/>
                </a:solidFill>
              </a:rPr>
            </a:br>
            <a:br>
              <a:rPr lang="en-US" altLang="zh-TW" sz="2400" dirty="0">
                <a:solidFill>
                  <a:srgbClr val="FFFFFF"/>
                </a:solidFill>
              </a:rPr>
            </a:br>
            <a:br>
              <a:rPr lang="en-US" altLang="zh-TW" sz="2400" dirty="0">
                <a:solidFill>
                  <a:srgbClr val="FFFFFF"/>
                </a:solidFill>
              </a:rPr>
            </a:br>
            <a:r>
              <a:rPr lang="zh-TW" altLang="en-US" sz="3200" dirty="0">
                <a:solidFill>
                  <a:srgbClr val="FFFFFF"/>
                </a:solidFill>
              </a:rPr>
              <a:t>使用工具：</a:t>
            </a:r>
            <a:r>
              <a:rPr lang="en-US" altLang="zh-TW" sz="3200" dirty="0">
                <a:solidFill>
                  <a:srgbClr val="FFFFFF"/>
                </a:solidFill>
              </a:rPr>
              <a:t>Visual Studio Code , </a:t>
            </a:r>
            <a:r>
              <a:rPr lang="en-US" altLang="zh-TW" sz="3200" dirty="0" err="1">
                <a:solidFill>
                  <a:srgbClr val="FFFFFF"/>
                </a:solidFill>
              </a:rPr>
              <a:t>Github</a:t>
            </a: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使用的語言、工具</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10" name="圖片 9">
            <a:extLst>
              <a:ext uri="{FF2B5EF4-FFF2-40B4-BE49-F238E27FC236}">
                <a16:creationId xmlns:a16="http://schemas.microsoft.com/office/drawing/2014/main" id="{3354B1E8-8C11-4C11-954D-731B8854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132" y="4557888"/>
            <a:ext cx="1302215" cy="1834940"/>
          </a:xfrm>
          <a:prstGeom prst="rect">
            <a:avLst/>
          </a:prstGeom>
        </p:spPr>
      </p:pic>
      <p:pic>
        <p:nvPicPr>
          <p:cNvPr id="14" name="圖片 13">
            <a:extLst>
              <a:ext uri="{FF2B5EF4-FFF2-40B4-BE49-F238E27FC236}">
                <a16:creationId xmlns:a16="http://schemas.microsoft.com/office/drawing/2014/main" id="{32C7A656-C100-4198-B827-ABF551482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87" y="4784481"/>
            <a:ext cx="1696497" cy="1696497"/>
          </a:xfrm>
          <a:prstGeom prst="rect">
            <a:avLst/>
          </a:prstGeom>
        </p:spPr>
      </p:pic>
      <p:sp>
        <p:nvSpPr>
          <p:cNvPr id="15" name="文字方塊 14">
            <a:extLst>
              <a:ext uri="{FF2B5EF4-FFF2-40B4-BE49-F238E27FC236}">
                <a16:creationId xmlns:a16="http://schemas.microsoft.com/office/drawing/2014/main" id="{3CC65165-74AD-425D-90BD-6532E4F1C626}"/>
              </a:ext>
            </a:extLst>
          </p:cNvPr>
          <p:cNvSpPr txBox="1"/>
          <p:nvPr/>
        </p:nvSpPr>
        <p:spPr>
          <a:xfrm>
            <a:off x="733828" y="4403444"/>
            <a:ext cx="1302215" cy="523220"/>
          </a:xfrm>
          <a:prstGeom prst="rect">
            <a:avLst/>
          </a:prstGeom>
          <a:noFill/>
        </p:spPr>
        <p:txBody>
          <a:bodyPr wrap="square" rtlCol="0">
            <a:spAutoFit/>
          </a:bodyPr>
          <a:lstStyle/>
          <a:p>
            <a:pPr algn="ctr"/>
            <a:r>
              <a:rPr lang="en-US" altLang="zh-TW" sz="2800" b="1" dirty="0"/>
              <a:t>HTML</a:t>
            </a:r>
            <a:endParaRPr lang="zh-TW" altLang="en-US" sz="2800" b="1" dirty="0"/>
          </a:p>
        </p:txBody>
      </p:sp>
      <p:pic>
        <p:nvPicPr>
          <p:cNvPr id="17" name="圖片 16">
            <a:extLst>
              <a:ext uri="{FF2B5EF4-FFF2-40B4-BE49-F238E27FC236}">
                <a16:creationId xmlns:a16="http://schemas.microsoft.com/office/drawing/2014/main" id="{1F2F978D-D20F-4FA2-9E14-C7F567563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240" y="4752871"/>
            <a:ext cx="2486113" cy="1280348"/>
          </a:xfrm>
          <a:prstGeom prst="rect">
            <a:avLst/>
          </a:prstGeom>
        </p:spPr>
      </p:pic>
      <p:pic>
        <p:nvPicPr>
          <p:cNvPr id="19" name="圖片 18">
            <a:extLst>
              <a:ext uri="{FF2B5EF4-FFF2-40B4-BE49-F238E27FC236}">
                <a16:creationId xmlns:a16="http://schemas.microsoft.com/office/drawing/2014/main" id="{FD9C11CE-7E07-4101-A46B-F4987CB48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904" y="5432276"/>
            <a:ext cx="1776745" cy="960552"/>
          </a:xfrm>
          <a:prstGeom prst="rect">
            <a:avLst/>
          </a:prstGeom>
        </p:spPr>
      </p:pic>
      <p:pic>
        <p:nvPicPr>
          <p:cNvPr id="21" name="圖片 20">
            <a:extLst>
              <a:ext uri="{FF2B5EF4-FFF2-40B4-BE49-F238E27FC236}">
                <a16:creationId xmlns:a16="http://schemas.microsoft.com/office/drawing/2014/main" id="{D3876EEA-D4B5-4AA5-8C5C-483E91CA26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799" y="4426904"/>
            <a:ext cx="2244902" cy="1262577"/>
          </a:xfrm>
          <a:prstGeom prst="rect">
            <a:avLst/>
          </a:prstGeom>
        </p:spPr>
      </p:pic>
      <p:pic>
        <p:nvPicPr>
          <p:cNvPr id="23" name="圖片 22">
            <a:extLst>
              <a:ext uri="{FF2B5EF4-FFF2-40B4-BE49-F238E27FC236}">
                <a16:creationId xmlns:a16="http://schemas.microsoft.com/office/drawing/2014/main" id="{6B570D5A-2DB4-4345-8FDF-6DDE5E911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0513" y="2658041"/>
            <a:ext cx="1674840" cy="1674840"/>
          </a:xfrm>
          <a:prstGeom prst="rect">
            <a:avLst/>
          </a:prstGeom>
        </p:spPr>
      </p:pic>
      <p:pic>
        <p:nvPicPr>
          <p:cNvPr id="25" name="圖片 24">
            <a:extLst>
              <a:ext uri="{FF2B5EF4-FFF2-40B4-BE49-F238E27FC236}">
                <a16:creationId xmlns:a16="http://schemas.microsoft.com/office/drawing/2014/main" id="{DFDDE593-2EF8-4E3E-9E31-2C51E0F0DD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1841" y="4831333"/>
            <a:ext cx="3242497" cy="1201886"/>
          </a:xfrm>
          <a:prstGeom prst="rect">
            <a:avLst/>
          </a:prstGeom>
        </p:spPr>
      </p:pic>
    </p:spTree>
    <p:extLst>
      <p:ext uri="{BB962C8B-B14F-4D97-AF65-F5344CB8AC3E}">
        <p14:creationId xmlns:p14="http://schemas.microsoft.com/office/powerpoint/2010/main" val="61280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365182"/>
            <a:ext cx="10058400" cy="4440000"/>
          </a:xfrm>
        </p:spPr>
        <p:txBody>
          <a:bodyPr rtlCol="0" anchor="t">
            <a:normAutofit fontScale="90000"/>
          </a:bodyPr>
          <a:lstStyle/>
          <a:p>
            <a:pPr lvl="0" rtl="0"/>
            <a:r>
              <a:rPr lang="zh-TW" altLang="en-US" sz="3600" dirty="0">
                <a:solidFill>
                  <a:srgbClr val="FFFFFF"/>
                </a:solidFill>
              </a:rPr>
              <a:t>書籍：</a:t>
            </a:r>
            <a:br>
              <a:rPr lang="en-US" altLang="zh-TW" sz="2700" dirty="0">
                <a:solidFill>
                  <a:srgbClr val="FFFFFF"/>
                </a:solidFill>
              </a:rPr>
            </a:br>
            <a:r>
              <a:rPr lang="en-US" altLang="zh-TW" sz="3100" dirty="0">
                <a:solidFill>
                  <a:srgbClr val="FFFFFF"/>
                </a:solidFill>
              </a:rPr>
              <a:t>1.</a:t>
            </a:r>
            <a:r>
              <a:rPr lang="zh-TW" altLang="en-US" sz="3100" dirty="0">
                <a:solidFill>
                  <a:srgbClr val="FFFFFF"/>
                </a:solidFill>
              </a:rPr>
              <a:t> 最完整跨平台網頁設計：</a:t>
            </a:r>
            <a:r>
              <a:rPr lang="en-US" altLang="zh-TW" sz="3100" dirty="0">
                <a:solidFill>
                  <a:srgbClr val="FFFFFF"/>
                </a:solidFill>
              </a:rPr>
              <a:t>HTML + CSS + JavaScript + jQuery + Bootstrap + Google Maps </a:t>
            </a:r>
            <a:r>
              <a:rPr lang="zh-TW" altLang="en-US" sz="3100" dirty="0">
                <a:solidFill>
                  <a:srgbClr val="FFFFFF"/>
                </a:solidFill>
              </a:rPr>
              <a:t>王者歸來</a:t>
            </a:r>
            <a:r>
              <a:rPr lang="en-US" altLang="zh-TW" sz="3100" dirty="0">
                <a:solidFill>
                  <a:srgbClr val="FFFFFF"/>
                </a:solidFill>
              </a:rPr>
              <a:t>(</a:t>
            </a:r>
            <a:r>
              <a:rPr lang="zh-TW" altLang="en-US" sz="3100" dirty="0">
                <a:solidFill>
                  <a:srgbClr val="FFFFFF"/>
                </a:solidFill>
              </a:rPr>
              <a:t>第二版</a:t>
            </a:r>
            <a:r>
              <a:rPr lang="en-US" altLang="zh-TW" sz="3100" dirty="0">
                <a:solidFill>
                  <a:srgbClr val="FFFFFF"/>
                </a:solidFill>
              </a:rPr>
              <a:t>)(</a:t>
            </a:r>
            <a:r>
              <a:rPr lang="zh-TW" altLang="en-US" sz="3100" dirty="0">
                <a:solidFill>
                  <a:srgbClr val="FFFFFF"/>
                </a:solidFill>
              </a:rPr>
              <a:t>全彩印刷</a:t>
            </a:r>
            <a:r>
              <a:rPr lang="en-US" altLang="zh-TW" sz="3100" dirty="0">
                <a:solidFill>
                  <a:srgbClr val="FFFFFF"/>
                </a:solidFill>
              </a:rPr>
              <a:t>)</a:t>
            </a:r>
            <a:br>
              <a:rPr lang="en-US" altLang="zh-TW" sz="3100" dirty="0">
                <a:solidFill>
                  <a:srgbClr val="FFFFFF"/>
                </a:solidFill>
              </a:rPr>
            </a:br>
            <a:r>
              <a:rPr lang="en-US" altLang="zh-TW" sz="3100" dirty="0">
                <a:solidFill>
                  <a:srgbClr val="FFFFFF"/>
                </a:solidFill>
              </a:rPr>
              <a:t>2.</a:t>
            </a:r>
            <a:r>
              <a:rPr lang="zh-TW" altLang="en-US" sz="3100" dirty="0">
                <a:solidFill>
                  <a:srgbClr val="FFFFFF"/>
                </a:solidFill>
              </a:rPr>
              <a:t> </a:t>
            </a:r>
            <a:r>
              <a:rPr lang="en-US" altLang="zh-TW" sz="3100" dirty="0">
                <a:solidFill>
                  <a:srgbClr val="FFFFFF"/>
                </a:solidFill>
              </a:rPr>
              <a:t>PHP </a:t>
            </a:r>
            <a:r>
              <a:rPr lang="zh-TW" altLang="en-US" sz="3100" dirty="0">
                <a:solidFill>
                  <a:srgbClr val="FFFFFF"/>
                </a:solidFill>
              </a:rPr>
              <a:t>程式設計</a:t>
            </a:r>
            <a:r>
              <a:rPr lang="en-US" altLang="zh-TW" sz="3100" dirty="0">
                <a:solidFill>
                  <a:srgbClr val="FFFFFF"/>
                </a:solidFill>
              </a:rPr>
              <a:t>, 4/e (Programming PHP, 4/e)</a:t>
            </a:r>
            <a:br>
              <a:rPr lang="en-US" altLang="zh-TW" sz="2400" dirty="0">
                <a:solidFill>
                  <a:srgbClr val="FFFFFF"/>
                </a:solidFill>
              </a:rPr>
            </a:br>
            <a:br>
              <a:rPr lang="en-US" altLang="zh-TW" sz="2400" dirty="0">
                <a:solidFill>
                  <a:srgbClr val="FFFFFF"/>
                </a:solidFill>
              </a:rPr>
            </a:br>
            <a:r>
              <a:rPr lang="zh-TW" altLang="en-US" sz="3600" dirty="0">
                <a:solidFill>
                  <a:srgbClr val="FFFFFF"/>
                </a:solidFill>
              </a:rPr>
              <a:t>修過的課：</a:t>
            </a:r>
            <a:br>
              <a:rPr lang="en-US" altLang="zh-TW" sz="3100" dirty="0">
                <a:solidFill>
                  <a:srgbClr val="FFFFFF"/>
                </a:solidFill>
              </a:rPr>
            </a:br>
            <a:r>
              <a:rPr lang="en-US" altLang="zh-TW" sz="3100" dirty="0">
                <a:solidFill>
                  <a:srgbClr val="FFFFFF"/>
                </a:solidFill>
              </a:rPr>
              <a:t> </a:t>
            </a:r>
            <a:r>
              <a:rPr lang="en-US" altLang="zh-TW" sz="2700" dirty="0">
                <a:solidFill>
                  <a:srgbClr val="FFFFFF"/>
                </a:solidFill>
              </a:rPr>
              <a:t> </a:t>
            </a:r>
            <a:r>
              <a:rPr lang="en-US" altLang="zh-TW" sz="3100" dirty="0">
                <a:solidFill>
                  <a:srgbClr val="FFFFFF"/>
                </a:solidFill>
              </a:rPr>
              <a:t>1.</a:t>
            </a:r>
            <a:r>
              <a:rPr lang="zh-TW" altLang="en-US" sz="3100" dirty="0">
                <a:solidFill>
                  <a:srgbClr val="FFFFFF"/>
                </a:solidFill>
              </a:rPr>
              <a:t> 系統分析與設計</a:t>
            </a:r>
            <a:br>
              <a:rPr lang="en-US" altLang="zh-TW" sz="3100" dirty="0">
                <a:solidFill>
                  <a:srgbClr val="FFFFFF"/>
                </a:solidFill>
              </a:rPr>
            </a:br>
            <a:r>
              <a:rPr lang="en-US" altLang="zh-TW" sz="3100" dirty="0">
                <a:solidFill>
                  <a:srgbClr val="FFFFFF"/>
                </a:solidFill>
              </a:rPr>
              <a:t>  2.</a:t>
            </a:r>
            <a:r>
              <a:rPr lang="zh-TW" altLang="en-US" sz="3100" dirty="0">
                <a:solidFill>
                  <a:srgbClr val="FFFFFF"/>
                </a:solidFill>
              </a:rPr>
              <a:t> 資料庫系統</a:t>
            </a:r>
            <a:br>
              <a:rPr lang="en-US" altLang="zh-TW" sz="3100" dirty="0">
                <a:solidFill>
                  <a:srgbClr val="FFFFFF"/>
                </a:solidFill>
              </a:rPr>
            </a:br>
            <a:r>
              <a:rPr lang="en-US" altLang="zh-TW" sz="3100" dirty="0">
                <a:solidFill>
                  <a:srgbClr val="FFFFFF"/>
                </a:solidFill>
              </a:rPr>
              <a:t>  3.</a:t>
            </a:r>
            <a:r>
              <a:rPr lang="zh-TW" altLang="en-US" sz="3100" dirty="0">
                <a:solidFill>
                  <a:srgbClr val="FFFFFF"/>
                </a:solidFill>
              </a:rPr>
              <a:t> 網路／視窗程式設計</a:t>
            </a:r>
            <a:br>
              <a:rPr lang="en-US" altLang="zh-TW" sz="3100" dirty="0">
                <a:solidFill>
                  <a:srgbClr val="FFFFFF"/>
                </a:solidFill>
              </a:rPr>
            </a:br>
            <a:r>
              <a:rPr lang="en-US" altLang="zh-TW" sz="3100" dirty="0">
                <a:solidFill>
                  <a:srgbClr val="FFFFFF"/>
                </a:solidFill>
              </a:rPr>
              <a:t>  4.</a:t>
            </a:r>
            <a:r>
              <a:rPr lang="zh-TW" altLang="en-US" sz="3100" dirty="0">
                <a:solidFill>
                  <a:srgbClr val="FFFFFF"/>
                </a:solidFill>
              </a:rPr>
              <a:t> 程式設計實習</a:t>
            </a:r>
            <a:br>
              <a:rPr lang="en-US" altLang="zh-TW" sz="3100" dirty="0">
                <a:solidFill>
                  <a:srgbClr val="FFFFFF"/>
                </a:solidFill>
              </a:rPr>
            </a:br>
            <a:r>
              <a:rPr lang="en-US" altLang="zh-TW" sz="3100" dirty="0">
                <a:solidFill>
                  <a:srgbClr val="FFFFFF"/>
                </a:solidFill>
              </a:rPr>
              <a:t>  5.</a:t>
            </a:r>
            <a:r>
              <a:rPr lang="zh-TW" altLang="en-US" sz="3100" dirty="0">
                <a:solidFill>
                  <a:srgbClr val="FFFFFF"/>
                </a:solidFill>
              </a:rPr>
              <a:t> 網際網路技術</a:t>
            </a:r>
            <a:endParaRPr lang="zh-tw" sz="24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讀的書籍與修過的課</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5" name="圖片 4">
            <a:extLst>
              <a:ext uri="{FF2B5EF4-FFF2-40B4-BE49-F238E27FC236}">
                <a16:creationId xmlns:a16="http://schemas.microsoft.com/office/drawing/2014/main" id="{95F4169F-2DFF-435D-8138-83CDDF2D0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999" y="2676960"/>
            <a:ext cx="2544950" cy="3695350"/>
          </a:xfrm>
          <a:prstGeom prst="rect">
            <a:avLst/>
          </a:prstGeom>
        </p:spPr>
      </p:pic>
      <p:pic>
        <p:nvPicPr>
          <p:cNvPr id="8" name="圖片 7">
            <a:extLst>
              <a:ext uri="{FF2B5EF4-FFF2-40B4-BE49-F238E27FC236}">
                <a16:creationId xmlns:a16="http://schemas.microsoft.com/office/drawing/2014/main" id="{304D78D4-CE89-4F2C-A488-9E84891AD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79" y="3120962"/>
            <a:ext cx="2403720" cy="3251348"/>
          </a:xfrm>
          <a:prstGeom prst="rect">
            <a:avLst/>
          </a:prstGeom>
        </p:spPr>
      </p:pic>
    </p:spTree>
    <p:extLst>
      <p:ext uri="{BB962C8B-B14F-4D97-AF65-F5344CB8AC3E}">
        <p14:creationId xmlns:p14="http://schemas.microsoft.com/office/powerpoint/2010/main" val="269192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1097280" y="1577130"/>
            <a:ext cx="10058400" cy="3073989"/>
          </a:xfrm>
        </p:spPr>
        <p:txBody>
          <a:bodyPr rtlCol="0" anchor="t">
            <a:normAutofit/>
          </a:bodyPr>
          <a:lstStyle/>
          <a:p>
            <a:pPr lvl="0" rtl="0"/>
            <a:br>
              <a:rPr lang="en-US" altLang="zh-TW" sz="2800" dirty="0">
                <a:solidFill>
                  <a:srgbClr val="FFFFFF"/>
                </a:solidFill>
              </a:rPr>
            </a:br>
            <a:r>
              <a:rPr lang="zh-TW" altLang="en-US" sz="2800" dirty="0">
                <a:solidFill>
                  <a:srgbClr val="FFFFFF"/>
                </a:solidFill>
              </a:rPr>
              <a:t>林晅緯：網頁架構設計、網頁視覺美化</a:t>
            </a:r>
            <a:r>
              <a:rPr lang="en-US" altLang="zh-TW" sz="2800" dirty="0">
                <a:solidFill>
                  <a:srgbClr val="FFFFFF"/>
                </a:solidFill>
              </a:rPr>
              <a:t>(HTML, CSS, </a:t>
            </a:r>
            <a:r>
              <a:rPr lang="en-US" altLang="zh-TW" sz="2800" dirty="0" err="1">
                <a:solidFill>
                  <a:srgbClr val="FFFFFF"/>
                </a:solidFill>
              </a:rPr>
              <a:t>JQuery</a:t>
            </a:r>
            <a:r>
              <a:rPr lang="en-US" altLang="zh-TW" sz="2800" dirty="0">
                <a:solidFill>
                  <a:srgbClr val="FFFFFF"/>
                </a:solidFill>
              </a:rPr>
              <a:t>)</a:t>
            </a:r>
            <a:br>
              <a:rPr lang="en-US" altLang="zh-TW" sz="2800" dirty="0">
                <a:solidFill>
                  <a:srgbClr val="FFFFFF"/>
                </a:solidFill>
              </a:rPr>
            </a:br>
            <a:br>
              <a:rPr lang="en-US" altLang="zh-TW" sz="2800" dirty="0">
                <a:solidFill>
                  <a:srgbClr val="FFFFFF"/>
                </a:solidFill>
              </a:rPr>
            </a:br>
            <a:br>
              <a:rPr lang="en-US" altLang="zh-TW" sz="2800" dirty="0">
                <a:solidFill>
                  <a:srgbClr val="FFFFFF"/>
                </a:solidFill>
              </a:rPr>
            </a:br>
            <a:r>
              <a:rPr lang="zh-TW" altLang="en-US" sz="2800" dirty="0">
                <a:solidFill>
                  <a:srgbClr val="FFFFFF"/>
                </a:solidFill>
              </a:rPr>
              <a:t>劉明偉：資料庫與表單連結、資料整合</a:t>
            </a:r>
            <a:r>
              <a:rPr lang="en-US" altLang="zh-TW" sz="2800" dirty="0">
                <a:solidFill>
                  <a:srgbClr val="FFFFFF"/>
                </a:solidFill>
              </a:rPr>
              <a:t>(PHP,</a:t>
            </a:r>
            <a:r>
              <a:rPr lang="zh-TW" altLang="en-US" sz="2800" dirty="0">
                <a:solidFill>
                  <a:srgbClr val="FFFFFF"/>
                </a:solidFill>
              </a:rPr>
              <a:t> </a:t>
            </a:r>
            <a:r>
              <a:rPr lang="en-US" altLang="zh-TW" sz="2800" dirty="0" err="1">
                <a:solidFill>
                  <a:srgbClr val="FFFFFF"/>
                </a:solidFill>
              </a:rPr>
              <a:t>MySql</a:t>
            </a:r>
            <a:r>
              <a:rPr lang="en-US" altLang="zh-TW" sz="2800" dirty="0">
                <a:solidFill>
                  <a:srgbClr val="FFFFFF"/>
                </a:solidFill>
              </a:rPr>
              <a:t>)</a:t>
            </a:r>
            <a:endParaRPr lang="zh-tw" sz="2800" dirty="0">
              <a:solidFill>
                <a:srgbClr val="FFFFFF"/>
              </a:solidFill>
            </a:endParaRPr>
          </a:p>
        </p:txBody>
      </p:sp>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zh-TW" altLang="en-US" sz="6000" dirty="0">
                <a:solidFill>
                  <a:srgbClr val="FFFFFF"/>
                </a:solidFill>
                <a:latin typeface="微軟正黑體 Light" panose="020B0304030504040204" pitchFamily="34" charset="-120"/>
                <a:ea typeface="微軟正黑體 Light" panose="020B0304030504040204" pitchFamily="34" charset="-120"/>
              </a:rPr>
              <a:t>人力配置</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565390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4DDEDD0-6EC3-4765-835B-34E48F42B728}"/>
              </a:ext>
            </a:extLst>
          </p:cNvPr>
          <p:cNvSpPr txBox="1">
            <a:spLocks/>
          </p:cNvSpPr>
          <p:nvPr/>
        </p:nvSpPr>
        <p:spPr>
          <a:xfrm>
            <a:off x="1097280" y="152721"/>
            <a:ext cx="10058400" cy="1212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ingLiu" panose="02020509000000000000" pitchFamily="49" charset="-120"/>
                <a:ea typeface="MingLiu" panose="02020509000000000000" pitchFamily="49" charset="-120"/>
                <a:cs typeface="+mj-cs"/>
              </a:defRPr>
            </a:lvl1pPr>
          </a:lstStyle>
          <a:p>
            <a:pPr algn="ctr"/>
            <a:r>
              <a:rPr lang="en-US" altLang="zh-TW" sz="6000" dirty="0" err="1">
                <a:solidFill>
                  <a:srgbClr val="FFFFFF"/>
                </a:solidFill>
                <a:latin typeface="微軟正黑體 Light" panose="020B0304030504040204" pitchFamily="34" charset="-120"/>
                <a:ea typeface="微軟正黑體 Light" panose="020B0304030504040204" pitchFamily="34" charset="-120"/>
              </a:rPr>
              <a:t>Github</a:t>
            </a:r>
            <a:endParaRPr lang="zh-tw" sz="6000" dirty="0">
              <a:solidFill>
                <a:srgbClr val="FFFFFF"/>
              </a:solidFill>
              <a:latin typeface="微軟正黑體 Light" panose="020B0304030504040204" pitchFamily="34" charset="-120"/>
              <a:ea typeface="微軟正黑體 Light" panose="020B0304030504040204" pitchFamily="34" charset="-120"/>
            </a:endParaRPr>
          </a:p>
        </p:txBody>
      </p:sp>
      <p:pic>
        <p:nvPicPr>
          <p:cNvPr id="3" name="圖片 2">
            <a:extLst>
              <a:ext uri="{FF2B5EF4-FFF2-40B4-BE49-F238E27FC236}">
                <a16:creationId xmlns:a16="http://schemas.microsoft.com/office/drawing/2014/main" id="{B4DB4657-0E08-4C51-B07E-CF5CF1EC3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5" y="1215063"/>
            <a:ext cx="10234569" cy="4729877"/>
          </a:xfrm>
          <a:prstGeom prst="rect">
            <a:avLst/>
          </a:prstGeom>
        </p:spPr>
      </p:pic>
    </p:spTree>
    <p:extLst>
      <p:ext uri="{BB962C8B-B14F-4D97-AF65-F5344CB8AC3E}">
        <p14:creationId xmlns:p14="http://schemas.microsoft.com/office/powerpoint/2010/main" val="359446604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65_TF56160789.potx" id="{C03BE16E-05B7-438C-85CB-7604B66C50C5}" vid="{E3EA7662-8E7E-4B1D-9203-FBA998A8613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1749</TotalTime>
  <Words>746</Words>
  <Application>Microsoft Office PowerPoint</Application>
  <PresentationFormat>寬螢幕</PresentationFormat>
  <Paragraphs>46</Paragraphs>
  <Slides>44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44</vt:i4>
      </vt:variant>
    </vt:vector>
  </HeadingPairs>
  <TitlesOfParts>
    <vt:vector size="50" baseType="lpstr">
      <vt:lpstr>Microsoft JhengHei UI</vt:lpstr>
      <vt:lpstr>MingLiu</vt:lpstr>
      <vt:lpstr>微軟正黑體 Light</vt:lpstr>
      <vt:lpstr>Arial</vt:lpstr>
      <vt:lpstr>Calibri</vt:lpstr>
      <vt:lpstr>1_RetrospectVTI</vt:lpstr>
      <vt:lpstr>企業實習媒合系統 </vt:lpstr>
      <vt:lpstr>研究動機</vt:lpstr>
      <vt:lpstr>研究內容：         我們會想辦法連接學生、公司、學長教授，並讓他們方便使用此系統進行配對，不用進行過多不必要的步驟，我們會用 html 跟 css 跟 Jquery 做為網站頁面展示，以 MySql 記錄學生跟公司的資料，再用 PHP 連接 MySql 和 html 結合。  研究方法：         參考現有的網站(1111,104)、實習平台、看相關書籍與網頁及資料庫教學影片。 </vt:lpstr>
      <vt:lpstr>工作項目：       1. 網站的基礎架設(html)         2.網頁美化(css)  3.網頁互動的效果(javascript, jquery)  4.資料庫的連接(php)  5.資料庫管理(MySql) </vt:lpstr>
      <vt:lpstr> </vt:lpstr>
      <vt:lpstr> 使用語言：HTML, CSS, JQuery, JavaScript, PHP, MySql     使用工具：Visual Studio Code , Github</vt:lpstr>
      <vt:lpstr>書籍： 1. 最完整跨平台網頁設計：HTML + CSS + JavaScript + jQuery + Bootstrap + Google Maps 王者歸來(第二版)(全彩印刷) 2. PHP 程式設計, 4/e (Programming PHP, 4/e)  修過的課：   1. 系統分析與設計   2. 資料庫系統   3. 網路／視窗程式設計   4. 程式設計實習   5. 網際網路技術</vt:lpstr>
      <vt:lpstr> 林晅緯：網頁架構設計、網頁視覺美化(HTML, CSS, JQuery)   劉明偉：資料庫與表單連結、資料整合(PHP, MySql)</vt:lpstr>
      <vt:lpstr>PowerPoint 簡報</vt:lpstr>
      <vt:lpstr>PowerPoint 簡報</vt:lpstr>
      <vt:lpstr>Hahow 好學校：https://reurl.cc/k76Ox3  金魚都能懂網頁設計入門：用甚麼工具寫網頁? 鐵人賽第三天 | 網頁教學 | HTML教學 https://www.youtube.com/watch?v=0XhNnLOJO_0  線上程式教學課程：Laravel 後端PHP架站，API Server與訂閱軟體全攻略https://progressbar.tw/courses/19  </vt:lpstr>
      <vt:lpstr>https://intern.pccu.edu.tw </vt:lpstr>
      <vt:lpstr>https://www.104.com.tw/jobs/main/</vt:lpstr>
      <vt:lpstr>   </vt:lpstr>
      <vt:lpstr>PowerPoint 簡報</vt:lpstr>
      <vt:lpstr>PowerPoint 簡報</vt:lpstr>
      <vt:lpstr>PowerPoint 簡報</vt:lpstr>
      <vt:lpstr>PowerPoint 簡報</vt:lpstr>
      <vt:lpstr>PowerPoint 簡報</vt:lpstr>
      <vt:lpstr>登入</vt:lpstr>
      <vt:lpstr>找回密碼</vt:lpstr>
      <vt:lpstr>PowerPoint 簡報</vt:lpstr>
      <vt:lpstr>PowerPoint 簡報</vt:lpstr>
      <vt:lpstr>PowerPoint 簡報</vt:lpstr>
      <vt:lpstr>PowerPoint 簡報</vt:lpstr>
      <vt:lpstr>PowerPoint 簡報</vt:lpstr>
      <vt:lpstr>PowerPoint 簡報</vt:lpstr>
      <vt:lpstr>PowerPoint 簡報</vt:lpstr>
      <vt:lpstr>履歷維護</vt:lpstr>
      <vt:lpstr>PowerPoint 簡報</vt:lpstr>
      <vt:lpstr>PowerPoint 簡報</vt:lpstr>
      <vt:lpstr>所有帳戶  </vt:lpstr>
      <vt:lpstr>學生、教師、廠商的帳戶基本資料  </vt:lpstr>
      <vt:lpstr>所有帳戶  </vt:lpstr>
      <vt:lpstr>刊登徵才資訊的欄位 會用到的頁面：  廠商實習刊登  學生實習應徵  教師職務列表 </vt:lpstr>
      <vt:lpstr>意見反應的資料欄位 會用到的頁面：  學生意見反應  教師意見審核  廠商意見回覆            </vt:lpstr>
      <vt:lpstr>            </vt:lpstr>
      <vt:lpstr>學生的履歷維護   </vt:lpstr>
      <vt:lpstr>學生實習應徵            </vt:lpstr>
      <vt:lpstr>學生實習應徵            </vt:lpstr>
      <vt:lpstr>PowerPoint 簡報</vt:lpstr>
      <vt:lpstr>            </vt:lpstr>
      <vt:lpstr>學生瀏覽實習心得            </vt:lpstr>
      <vt:lpstr>報告結束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企業實習媒合系統 </dc:title>
  <dc:creator>Cuni .</dc:creator>
  <cp:lastModifiedBy>Cuni .</cp:lastModifiedBy>
  <cp:revision>226</cp:revision>
  <dcterms:created xsi:type="dcterms:W3CDTF">2022-03-29T08:26:12Z</dcterms:created>
  <dcterms:modified xsi:type="dcterms:W3CDTF">2022-06-06T04:31:50Z</dcterms:modified>
</cp:coreProperties>
</file>